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0" r:id="rId2"/>
    <p:sldId id="284" r:id="rId3"/>
    <p:sldId id="285" r:id="rId4"/>
    <p:sldId id="286" r:id="rId5"/>
    <p:sldId id="277" r:id="rId6"/>
    <p:sldId id="258" r:id="rId7"/>
    <p:sldId id="276" r:id="rId8"/>
    <p:sldId id="287" r:id="rId9"/>
    <p:sldId id="268" r:id="rId10"/>
    <p:sldId id="263" r:id="rId11"/>
    <p:sldId id="273" r:id="rId12"/>
    <p:sldId id="288" r:id="rId13"/>
    <p:sldId id="257" r:id="rId14"/>
    <p:sldId id="290" r:id="rId15"/>
    <p:sldId id="292" r:id="rId16"/>
    <p:sldId id="293" r:id="rId17"/>
    <p:sldId id="294" r:id="rId18"/>
    <p:sldId id="295" r:id="rId19"/>
    <p:sldId id="272" r:id="rId20"/>
    <p:sldId id="266" r:id="rId21"/>
    <p:sldId id="296" r:id="rId22"/>
    <p:sldId id="274" r:id="rId23"/>
    <p:sldId id="282" r:id="rId24"/>
    <p:sldId id="303" r:id="rId25"/>
    <p:sldId id="301" r:id="rId26"/>
  </p:sldIdLst>
  <p:sldSz cx="9906000" cy="6858000" type="A4"/>
  <p:notesSz cx="6858000" cy="9144000"/>
  <p:defaultTextStyle>
    <a:defPPr>
      <a:defRPr lang="en-US"/>
    </a:defPPr>
    <a:lvl1pPr marL="0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57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13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870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26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783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739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696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652" algn="l" defTabSz="7679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00"/>
    <a:srgbClr val="66FF33"/>
    <a:srgbClr val="FF0000"/>
    <a:srgbClr val="00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362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5" y="2130431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1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6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086" y="274645"/>
            <a:ext cx="29700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5"/>
            <a:ext cx="874858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7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0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10" y="4406908"/>
            <a:ext cx="84201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10" y="2906715"/>
            <a:ext cx="8420100" cy="1500188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39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791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51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358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19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037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87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71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2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1600206"/>
            <a:ext cx="5859331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4836" y="1600206"/>
            <a:ext cx="585933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4638"/>
            <a:ext cx="89154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4"/>
            <a:ext cx="437687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957" indent="0">
              <a:buNone/>
              <a:defRPr sz="1700" b="1"/>
            </a:lvl2pPr>
            <a:lvl3pPr marL="767913" indent="0">
              <a:buNone/>
              <a:defRPr sz="1500" b="1"/>
            </a:lvl3pPr>
            <a:lvl4pPr marL="1151870" indent="0">
              <a:buNone/>
              <a:defRPr sz="1300" b="1"/>
            </a:lvl4pPr>
            <a:lvl5pPr marL="1535826" indent="0">
              <a:buNone/>
              <a:defRPr sz="1300" b="1"/>
            </a:lvl5pPr>
            <a:lvl6pPr marL="1919783" indent="0">
              <a:buNone/>
              <a:defRPr sz="1300" b="1"/>
            </a:lvl6pPr>
            <a:lvl7pPr marL="2303739" indent="0">
              <a:buNone/>
              <a:defRPr sz="1300" b="1"/>
            </a:lvl7pPr>
            <a:lvl8pPr marL="2687696" indent="0">
              <a:buNone/>
              <a:defRPr sz="1300" b="1"/>
            </a:lvl8pPr>
            <a:lvl9pPr marL="3071652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6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4"/>
            <a:ext cx="437858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957" indent="0">
              <a:buNone/>
              <a:defRPr sz="1700" b="1"/>
            </a:lvl2pPr>
            <a:lvl3pPr marL="767913" indent="0">
              <a:buNone/>
              <a:defRPr sz="1500" b="1"/>
            </a:lvl3pPr>
            <a:lvl4pPr marL="1151870" indent="0">
              <a:buNone/>
              <a:defRPr sz="1300" b="1"/>
            </a:lvl4pPr>
            <a:lvl5pPr marL="1535826" indent="0">
              <a:buNone/>
              <a:defRPr sz="1300" b="1"/>
            </a:lvl5pPr>
            <a:lvl6pPr marL="1919783" indent="0">
              <a:buNone/>
              <a:defRPr sz="1300" b="1"/>
            </a:lvl6pPr>
            <a:lvl7pPr marL="2303739" indent="0">
              <a:buNone/>
              <a:defRPr sz="1300" b="1"/>
            </a:lvl7pPr>
            <a:lvl8pPr marL="2687696" indent="0">
              <a:buNone/>
              <a:defRPr sz="1300" b="1"/>
            </a:lvl8pPr>
            <a:lvl9pPr marL="3071652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6"/>
            <a:ext cx="4378589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5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5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005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6" y="1435105"/>
            <a:ext cx="3259005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3957" indent="0">
              <a:buNone/>
              <a:defRPr sz="1000"/>
            </a:lvl2pPr>
            <a:lvl3pPr marL="767913" indent="0">
              <a:buNone/>
              <a:defRPr sz="800"/>
            </a:lvl3pPr>
            <a:lvl4pPr marL="1151870" indent="0">
              <a:buNone/>
              <a:defRPr sz="800"/>
            </a:lvl4pPr>
            <a:lvl5pPr marL="1535826" indent="0">
              <a:buNone/>
              <a:defRPr sz="800"/>
            </a:lvl5pPr>
            <a:lvl6pPr marL="1919783" indent="0">
              <a:buNone/>
              <a:defRPr sz="800"/>
            </a:lvl6pPr>
            <a:lvl7pPr marL="2303739" indent="0">
              <a:buNone/>
              <a:defRPr sz="800"/>
            </a:lvl7pPr>
            <a:lvl8pPr marL="2687696" indent="0">
              <a:buNone/>
              <a:defRPr sz="800"/>
            </a:lvl8pPr>
            <a:lvl9pPr marL="30716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4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52" y="4800601"/>
            <a:ext cx="5943600" cy="5667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52" y="612775"/>
            <a:ext cx="59436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3957" indent="0">
              <a:buNone/>
              <a:defRPr sz="2400"/>
            </a:lvl2pPr>
            <a:lvl3pPr marL="767913" indent="0">
              <a:buNone/>
              <a:defRPr sz="2000"/>
            </a:lvl3pPr>
            <a:lvl4pPr marL="1151870" indent="0">
              <a:buNone/>
              <a:defRPr sz="1700"/>
            </a:lvl4pPr>
            <a:lvl5pPr marL="1535826" indent="0">
              <a:buNone/>
              <a:defRPr sz="1700"/>
            </a:lvl5pPr>
            <a:lvl6pPr marL="1919783" indent="0">
              <a:buNone/>
              <a:defRPr sz="1700"/>
            </a:lvl6pPr>
            <a:lvl7pPr marL="2303739" indent="0">
              <a:buNone/>
              <a:defRPr sz="1700"/>
            </a:lvl7pPr>
            <a:lvl8pPr marL="2687696" indent="0">
              <a:buNone/>
              <a:defRPr sz="1700"/>
            </a:lvl8pPr>
            <a:lvl9pPr marL="3071652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52" y="5367342"/>
            <a:ext cx="59436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383957" indent="0">
              <a:buNone/>
              <a:defRPr sz="1000"/>
            </a:lvl2pPr>
            <a:lvl3pPr marL="767913" indent="0">
              <a:buNone/>
              <a:defRPr sz="800"/>
            </a:lvl3pPr>
            <a:lvl4pPr marL="1151870" indent="0">
              <a:buNone/>
              <a:defRPr sz="800"/>
            </a:lvl4pPr>
            <a:lvl5pPr marL="1535826" indent="0">
              <a:buNone/>
              <a:defRPr sz="800"/>
            </a:lvl5pPr>
            <a:lvl6pPr marL="1919783" indent="0">
              <a:buNone/>
              <a:defRPr sz="800"/>
            </a:lvl6pPr>
            <a:lvl7pPr marL="2303739" indent="0">
              <a:buNone/>
              <a:defRPr sz="800"/>
            </a:lvl7pPr>
            <a:lvl8pPr marL="2687696" indent="0">
              <a:buNone/>
              <a:defRPr sz="800"/>
            </a:lvl8pPr>
            <a:lvl9pPr marL="30716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8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4" y="274638"/>
            <a:ext cx="8915401" cy="1143000"/>
          </a:xfrm>
          <a:prstGeom prst="rect">
            <a:avLst/>
          </a:prstGeom>
        </p:spPr>
        <p:txBody>
          <a:bodyPr vert="horz" lIns="76791" tIns="38396" rIns="76791" bIns="383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4" y="1600206"/>
            <a:ext cx="8915401" cy="4525963"/>
          </a:xfrm>
          <a:prstGeom prst="rect">
            <a:avLst/>
          </a:prstGeom>
        </p:spPr>
        <p:txBody>
          <a:bodyPr vert="horz" lIns="76791" tIns="38396" rIns="76791" bIns="383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76791" tIns="38396" rIns="76791" bIns="3839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3D5DA-7197-4672-AB01-E4358998B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6" y="6356357"/>
            <a:ext cx="3136900" cy="365125"/>
          </a:xfrm>
          <a:prstGeom prst="rect">
            <a:avLst/>
          </a:prstGeom>
        </p:spPr>
        <p:txBody>
          <a:bodyPr vert="horz" lIns="76791" tIns="38396" rIns="76791" bIns="3839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6" y="6356357"/>
            <a:ext cx="2311400" cy="365125"/>
          </a:xfrm>
          <a:prstGeom prst="rect">
            <a:avLst/>
          </a:prstGeom>
        </p:spPr>
        <p:txBody>
          <a:bodyPr vert="horz" lIns="76791" tIns="38396" rIns="76791" bIns="3839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1D8F-4582-40B7-A41D-CE16E17764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7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767913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967" indent="-287967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3929" indent="-239973" algn="l" defTabSz="767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59891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848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05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1761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718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674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631" indent="-191978" algn="l" defTabSz="767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57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913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70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826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783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739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696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652" algn="l" defTabSz="7679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pn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EEA739-B0AF-4DA6-80CF-BC80D2E7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CB52CF74-0BDD-4503-804F-9F80146777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270699"/>
              </p:ext>
            </p:extLst>
          </p:nvPr>
        </p:nvGraphicFramePr>
        <p:xfrm>
          <a:off x="681039" y="1825627"/>
          <a:ext cx="854392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974">
                  <a:extLst>
                    <a:ext uri="{9D8B030D-6E8A-4147-A177-3AD203B41FA5}">
                      <a16:colId xmlns:a16="http://schemas.microsoft.com/office/drawing/2014/main" xmlns="" val="1975464028"/>
                    </a:ext>
                  </a:extLst>
                </a:gridCol>
                <a:gridCol w="2847974">
                  <a:extLst>
                    <a:ext uri="{9D8B030D-6E8A-4147-A177-3AD203B41FA5}">
                      <a16:colId xmlns:a16="http://schemas.microsoft.com/office/drawing/2014/main" xmlns="" val="997823201"/>
                    </a:ext>
                  </a:extLst>
                </a:gridCol>
                <a:gridCol w="2847974">
                  <a:extLst>
                    <a:ext uri="{9D8B030D-6E8A-4147-A177-3AD203B41FA5}">
                      <a16:colId xmlns:a16="http://schemas.microsoft.com/office/drawing/2014/main" xmlns="" val="487827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345522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329190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282014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64774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1095095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422703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:a16="http://schemas.microsoft.com/office/drawing/2014/main" xmlns="" val="23638133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A2A72A-8613-49DB-A783-19533E178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6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20FBEC-6951-4EDF-A8D9-361BC97FABDB}"/>
              </a:ext>
            </a:extLst>
          </p:cNvPr>
          <p:cNvSpPr/>
          <p:nvPr/>
        </p:nvSpPr>
        <p:spPr>
          <a:xfrm>
            <a:off x="674360" y="706306"/>
            <a:ext cx="8545840" cy="970094"/>
          </a:xfrm>
          <a:prstGeom prst="rect">
            <a:avLst/>
          </a:prstGeom>
          <a:solidFill>
            <a:srgbClr val="003300"/>
          </a:solidFill>
        </p:spPr>
        <p:txBody>
          <a:bodyPr wrap="none" lIns="76791" tIns="38396" rIns="76791" bIns="3839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900" b="1" dirty="0" err="1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Pandit</a:t>
            </a:r>
            <a:r>
              <a:rPr lang="en-US" sz="29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Jawaharlal Nehru College of Agriculture </a:t>
            </a:r>
          </a:p>
          <a:p>
            <a:pPr algn="ctr"/>
            <a:r>
              <a:rPr lang="en-US" sz="29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Research Institute, Karaikal -609 603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" y="5661277"/>
            <a:ext cx="988261" cy="1107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11959" r="27547" b="11500"/>
          <a:stretch/>
        </p:blipFill>
        <p:spPr>
          <a:xfrm>
            <a:off x="1153922" y="5679762"/>
            <a:ext cx="2067644" cy="1104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3" b="18083"/>
          <a:stretch/>
        </p:blipFill>
        <p:spPr>
          <a:xfrm rot="10800000">
            <a:off x="3200401" y="5678352"/>
            <a:ext cx="1995668" cy="1110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t="15327" r="25000" b="27115"/>
          <a:stretch/>
        </p:blipFill>
        <p:spPr>
          <a:xfrm>
            <a:off x="5105400" y="5678352"/>
            <a:ext cx="2085165" cy="1110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9" t="42373" r="40783"/>
          <a:stretch/>
        </p:blipFill>
        <p:spPr>
          <a:xfrm>
            <a:off x="7162800" y="5678352"/>
            <a:ext cx="1510433" cy="1110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20FBEC-6951-4EDF-A8D9-361BC97FABDB}"/>
              </a:ext>
            </a:extLst>
          </p:cNvPr>
          <p:cNvSpPr/>
          <p:nvPr/>
        </p:nvSpPr>
        <p:spPr>
          <a:xfrm>
            <a:off x="1600202" y="2362200"/>
            <a:ext cx="7101535" cy="1416370"/>
          </a:xfrm>
          <a:prstGeom prst="rect">
            <a:avLst/>
          </a:prstGeom>
          <a:solidFill>
            <a:srgbClr val="003300"/>
          </a:solidFill>
        </p:spPr>
        <p:txBody>
          <a:bodyPr wrap="none" lIns="76791" tIns="38396" rIns="76791" bIns="3839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900" b="1" dirty="0" smtClean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Committee </a:t>
            </a:r>
            <a:r>
              <a:rPr lang="en-US" sz="29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900" b="1" dirty="0" smtClean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eeting </a:t>
            </a:r>
          </a:p>
          <a:p>
            <a:pPr algn="ctr"/>
            <a:r>
              <a:rPr lang="en-US" sz="2900" b="1" dirty="0" smtClean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DBT – SCS</a:t>
            </a:r>
          </a:p>
          <a:p>
            <a:pPr algn="ctr"/>
            <a:r>
              <a:rPr lang="en-US" sz="2900" b="1" dirty="0" smtClean="0">
                <a:ln/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US" sz="2900" b="1" dirty="0">
                <a:ln/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Agricultural Entomology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406352"/>
            <a:ext cx="6007077" cy="1308648"/>
          </a:xfrm>
          <a:prstGeom prst="rect">
            <a:avLst/>
          </a:prstGeom>
          <a:solidFill>
            <a:srgbClr val="003300"/>
          </a:solidFill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FF33"/>
                </a:solidFill>
                <a:latin typeface="Rockwell" panose="02060603020205020403" pitchFamily="18" charset="0"/>
              </a:rPr>
              <a:t>Department of Biotechnology</a:t>
            </a:r>
          </a:p>
          <a:p>
            <a:pPr algn="ctr"/>
            <a:r>
              <a:rPr lang="en-US" sz="2000" b="1" dirty="0">
                <a:solidFill>
                  <a:srgbClr val="66FF33"/>
                </a:solidFill>
                <a:latin typeface="Rockwell" panose="02060603020205020403" pitchFamily="18" charset="0"/>
              </a:rPr>
              <a:t>Ministry of Science and Technology</a:t>
            </a:r>
          </a:p>
          <a:p>
            <a:pPr algn="ctr"/>
            <a:r>
              <a:rPr lang="en-US" sz="2000" b="1" dirty="0">
                <a:solidFill>
                  <a:srgbClr val="66FF33"/>
                </a:solidFill>
                <a:latin typeface="Rockwell" panose="02060603020205020403" pitchFamily="18" charset="0"/>
              </a:rPr>
              <a:t>Government of India</a:t>
            </a:r>
          </a:p>
          <a:p>
            <a:pPr algn="ctr"/>
            <a:r>
              <a:rPr lang="en-US" sz="2000" b="1" dirty="0">
                <a:solidFill>
                  <a:srgbClr val="66FF33"/>
                </a:solidFill>
                <a:latin typeface="Rockwell" panose="02060603020205020403" pitchFamily="18" charset="0"/>
              </a:rPr>
              <a:t>New Delhi, India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376E209F-A387-404E-2EE2-7DF8B528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52" y="5594077"/>
            <a:ext cx="1174830" cy="117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16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56" y="748581"/>
            <a:ext cx="2080802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6" y="759468"/>
            <a:ext cx="2774403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7"/>
          <a:stretch/>
        </p:blipFill>
        <p:spPr bwMode="auto">
          <a:xfrm>
            <a:off x="4953003" y="748581"/>
            <a:ext cx="2757102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60" y="759467"/>
            <a:ext cx="2080802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3" y="2667002"/>
            <a:ext cx="2080802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67" y="2667002"/>
            <a:ext cx="2774684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52" y="2667002"/>
            <a:ext cx="3379982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0744" r="23554" b="3139"/>
          <a:stretch/>
        </p:blipFill>
        <p:spPr bwMode="auto">
          <a:xfrm>
            <a:off x="990679" y="4580309"/>
            <a:ext cx="2841004" cy="192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5"/>
          <a:stretch/>
        </p:blipFill>
        <p:spPr bwMode="auto">
          <a:xfrm>
            <a:off x="3779585" y="4572004"/>
            <a:ext cx="2570380" cy="1921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r="11065"/>
          <a:stretch/>
        </p:blipFill>
        <p:spPr bwMode="auto">
          <a:xfrm>
            <a:off x="6349964" y="4572001"/>
            <a:ext cx="2256826" cy="1919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76182" y="152401"/>
            <a:ext cx="9097610" cy="448024"/>
          </a:xfr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000066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Experiential learning on mulberry silkworm rearing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541" y="2209800"/>
            <a:ext cx="2502854" cy="3545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Disinfection of rearing house and appliances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12481" y="2209799"/>
            <a:ext cx="1473255" cy="3545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Silkworm egg incubation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7518" y="2279048"/>
            <a:ext cx="1671396" cy="2160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Brushing of </a:t>
            </a:r>
            <a:r>
              <a:rPr lang="en-US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chawki</a:t>
            </a:r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larvae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5283" y="2209797"/>
            <a:ext cx="1878509" cy="3545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Chopping tender leaves for feeding </a:t>
            </a:r>
            <a:r>
              <a:rPr lang="en-US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chawki</a:t>
            </a:r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318" y="3988860"/>
            <a:ext cx="1872658" cy="354541"/>
          </a:xfrm>
          <a:prstGeom prst="rect">
            <a:avLst/>
          </a:prstGeom>
          <a:noFill/>
          <a:ln>
            <a:noFill/>
          </a:ln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  worms with chopped mulberry leaves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0331" y="4058109"/>
            <a:ext cx="1879799" cy="2160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bed disinfectant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9338" y="3988858"/>
            <a:ext cx="3066924" cy="3545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age silkworm rearing with 1 meter mulberry shoot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4129" y="6118610"/>
            <a:ext cx="2335275" cy="2160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of  spinning </a:t>
            </a:r>
            <a:r>
              <a:rPr lang="en-US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en-US" sz="9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5365" y="6049359"/>
            <a:ext cx="2335275" cy="3545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Spreading plastic </a:t>
            </a:r>
            <a:r>
              <a:rPr lang="en-US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mountage</a:t>
            </a:r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spinning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9883" y="6118608"/>
            <a:ext cx="1535335" cy="216041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Cocoon harvesting</a:t>
            </a:r>
          </a:p>
        </p:txBody>
      </p:sp>
    </p:spTree>
    <p:extLst>
      <p:ext uri="{BB962C8B-B14F-4D97-AF65-F5344CB8AC3E}">
        <p14:creationId xmlns:p14="http://schemas.microsoft.com/office/powerpoint/2010/main" val="231105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558122"/>
              </p:ext>
            </p:extLst>
          </p:nvPr>
        </p:nvGraphicFramePr>
        <p:xfrm>
          <a:off x="308354" y="533400"/>
          <a:ext cx="9369046" cy="62409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05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7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95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84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 S. No.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70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Name of Equipment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Unit Cost (</a:t>
                      </a:r>
                      <a:r>
                        <a:rPr lang="en-US" sz="1400" b="1" dirty="0" err="1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Rs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7965" marR="41910" indent="-17716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Number of Units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Actual Cost (</a:t>
                      </a:r>
                      <a:r>
                        <a:rPr lang="en-US" sz="1400" b="1" dirty="0" err="1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Rs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Rocker sprayer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8,100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8,100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Yellow sticky pan trap (10/pack)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Berlese funnel trap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Wooden Insect box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1,750.50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98,753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Square type wooden insect box with glass 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1890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98,280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Battery operated knapsack sprayer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Power sprayer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11,700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11,700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Binocular stereo zoom microscope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49,442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98,884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Malaise trap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30,090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30,090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10.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Honey extractor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Drone trap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Queen gate/comb foundation sheet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Decapping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 knife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14.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Smoker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15.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Corcyra matting drum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2,950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8,850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16.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Chrysoperla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 adult rearing cage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2,124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17.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Chrysoperla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 grub rearing cage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2,124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18.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Italian bee hive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4,088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8,176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19.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Queen excluder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2,240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20.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Queen cage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Bee veil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2,240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Pollen trap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1,680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7874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Enamel tray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5,522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480185">
                <a:tc gridSpan="2">
                  <a:txBody>
                    <a:bodyPr/>
                    <a:lstStyle/>
                    <a:p>
                      <a:pPr marL="3302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  <a:p>
                      <a:pPr marL="3302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Total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3,99,555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8355" y="105228"/>
            <a:ext cx="9227365" cy="351972"/>
          </a:xfrm>
          <a:blipFill>
            <a:blip r:embed="rId2"/>
            <a:tile tx="0" ty="0" sx="100000" sy="100000" flip="none" algn="tl"/>
          </a:blipFill>
          <a:ln w="38100">
            <a:solidFill>
              <a:srgbClr val="000066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Rockwell" panose="02060603020205020403" pitchFamily="18" charset="0"/>
              </a:rPr>
              <a:t>B. </a:t>
            </a:r>
            <a:r>
              <a:rPr lang="en-US" sz="21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Equipments</a:t>
            </a:r>
            <a:r>
              <a:rPr lang="en-US" sz="2100" b="1" dirty="0">
                <a:solidFill>
                  <a:srgbClr val="C00000"/>
                </a:solidFill>
                <a:latin typeface="Rockwell" panose="02060603020205020403" pitchFamily="18" charset="0"/>
              </a:rPr>
              <a:t> procured for proposed practical – non recurring head</a:t>
            </a:r>
          </a:p>
        </p:txBody>
      </p:sp>
    </p:spTree>
    <p:extLst>
      <p:ext uri="{BB962C8B-B14F-4D97-AF65-F5344CB8AC3E}">
        <p14:creationId xmlns:p14="http://schemas.microsoft.com/office/powerpoint/2010/main" val="226039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" y="609600"/>
            <a:ext cx="2266908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609600"/>
            <a:ext cx="2129271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59" y="533400"/>
            <a:ext cx="2236232" cy="170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Pajancoa\Star college\Non recurring items\20230712_1023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4127"/>
          <a:stretch/>
        </p:blipFill>
        <p:spPr bwMode="auto">
          <a:xfrm>
            <a:off x="6327229" y="624114"/>
            <a:ext cx="1875722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4188"/>
          <a:stretch/>
        </p:blipFill>
        <p:spPr bwMode="auto">
          <a:xfrm>
            <a:off x="8052285" y="609600"/>
            <a:ext cx="1789525" cy="1538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Pajancoa\Star college\Non recurring items\20230712_0954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892"/>
          <a:stretch/>
        </p:blipFill>
        <p:spPr bwMode="auto">
          <a:xfrm>
            <a:off x="122570" y="2133602"/>
            <a:ext cx="1805510" cy="150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Pajancoa\Star college\Non recurring items\20230712_1003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19" y="2133601"/>
            <a:ext cx="1634916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Pajancoa\Star college\Non recurring items\20230712_1119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23611" r="6023" b="18889"/>
          <a:stretch/>
        </p:blipFill>
        <p:spPr bwMode="auto">
          <a:xfrm>
            <a:off x="3218999" y="2134327"/>
            <a:ext cx="2553076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Pajancoa\Star college\Non recurring items\20230712_1114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6389" r="7274" b="14722"/>
          <a:stretch/>
        </p:blipFill>
        <p:spPr bwMode="auto">
          <a:xfrm>
            <a:off x="122567" y="3581400"/>
            <a:ext cx="2535742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Pajancoa\Star college\Non recurring items\20230712_10114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40230" r="3029" b="10574"/>
          <a:stretch/>
        </p:blipFill>
        <p:spPr bwMode="auto">
          <a:xfrm>
            <a:off x="5744072" y="2119813"/>
            <a:ext cx="2553076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Pajancoa\Star college\Non recurring items\20230712_12145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9374" r="7109" b="9376"/>
          <a:stretch/>
        </p:blipFill>
        <p:spPr bwMode="auto">
          <a:xfrm>
            <a:off x="8279614" y="2133601"/>
            <a:ext cx="1565746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Pajancoa\Star college\Non recurring items\20230807_09005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25748"/>
          <a:stretch/>
        </p:blipFill>
        <p:spPr bwMode="auto">
          <a:xfrm>
            <a:off x="2659972" y="3581400"/>
            <a:ext cx="2354929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73" y="3505206"/>
            <a:ext cx="2043645" cy="1687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99" y="3505201"/>
            <a:ext cx="3280928" cy="1687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E:\Pajancoa\Star college\Non recurring items\20230712_113253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43597" r="8713" b="14498"/>
          <a:stretch/>
        </p:blipFill>
        <p:spPr bwMode="auto">
          <a:xfrm>
            <a:off x="122569" y="5090161"/>
            <a:ext cx="3140948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Pajancoa\Star college\Non recurring items\20230712_120636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28996" r="6665" b="4337"/>
          <a:stretch/>
        </p:blipFill>
        <p:spPr bwMode="auto">
          <a:xfrm>
            <a:off x="3219001" y="5090161"/>
            <a:ext cx="2045705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E:\Pajancoa\Star college\Non recurring items\20230712_113608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6" t="9524" r="15334" b="12169"/>
          <a:stretch/>
        </p:blipFill>
        <p:spPr bwMode="auto">
          <a:xfrm rot="5400000">
            <a:off x="5460100" y="4894763"/>
            <a:ext cx="1508760" cy="1899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0" y="5064762"/>
            <a:ext cx="2677551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08355" y="76200"/>
            <a:ext cx="9227365" cy="504372"/>
          </a:xfr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Rockwell" panose="02060603020205020403" pitchFamily="18" charset="0"/>
              </a:rPr>
              <a:t>Equipment’s procured for proposed </a:t>
            </a:r>
            <a:r>
              <a:rPr lang="en-US" sz="2100" b="1" dirty="0" err="1">
                <a:solidFill>
                  <a:schemeClr val="bg1"/>
                </a:solidFill>
                <a:latin typeface="Rockwell" panose="02060603020205020403" pitchFamily="18" charset="0"/>
              </a:rPr>
              <a:t>practicals</a:t>
            </a:r>
            <a:r>
              <a:rPr lang="en-US" sz="2100" b="1" dirty="0">
                <a:solidFill>
                  <a:schemeClr val="bg1"/>
                </a:solidFill>
                <a:latin typeface="Rockwell" panose="02060603020205020403" pitchFamily="18" charset="0"/>
              </a:rPr>
              <a:t> – Non Recurring head</a:t>
            </a:r>
          </a:p>
        </p:txBody>
      </p:sp>
    </p:spTree>
    <p:extLst>
      <p:ext uri="{BB962C8B-B14F-4D97-AF65-F5344CB8AC3E}">
        <p14:creationId xmlns:p14="http://schemas.microsoft.com/office/powerpoint/2010/main" val="420385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Pajancoa\Star college\Progress report\Annual report SCS\Insect box\photo_2023-07-10_13-58-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b="25212"/>
          <a:stretch/>
        </p:blipFill>
        <p:spPr bwMode="auto">
          <a:xfrm>
            <a:off x="5324572" y="3276601"/>
            <a:ext cx="3137491" cy="300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ajancoa\Star college\Progress report\Annual report SCS\Insect box\photo_2023-07-10_13-59-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25625"/>
          <a:stretch/>
        </p:blipFill>
        <p:spPr bwMode="auto">
          <a:xfrm>
            <a:off x="5321518" y="304801"/>
            <a:ext cx="3139482" cy="300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amizh\Documents\Telegram\20230807_0854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8314" r="3815" b="23410"/>
          <a:stretch/>
        </p:blipFill>
        <p:spPr bwMode="auto">
          <a:xfrm>
            <a:off x="246429" y="2286001"/>
            <a:ext cx="4902416" cy="329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568" y="1066804"/>
            <a:ext cx="4902416" cy="4776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Rockwell" panose="02060603020205020403" pitchFamily="18" charset="0"/>
              </a:rPr>
              <a:t>Wooden insect storage box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6564" y="5725886"/>
            <a:ext cx="2732839" cy="600762"/>
          </a:xfrm>
          <a:prstGeom prst="rect">
            <a:avLst/>
          </a:prstGeom>
        </p:spPr>
        <p:txBody>
          <a:bodyPr wrap="none" lIns="76791" tIns="38396" rIns="76791" bIns="38396">
            <a:spAutoFit/>
          </a:bodyPr>
          <a:lstStyle/>
          <a:p>
            <a:pPr lvl="0" algn="ctr"/>
            <a:r>
              <a:rPr lang="en-US" sz="1700" b="1" dirty="0">
                <a:solidFill>
                  <a:srgbClr val="002060"/>
                </a:solidFill>
                <a:latin typeface="Rockwell" panose="02060603020205020403" pitchFamily="18" charset="0"/>
                <a:ea typeface="Verdana"/>
                <a:cs typeface="Verdana"/>
              </a:rPr>
              <a:t>Box purchased :  55 nos. </a:t>
            </a:r>
          </a:p>
          <a:p>
            <a:pPr lvl="0" algn="ctr"/>
            <a:r>
              <a:rPr lang="en-US" sz="1700" b="1" dirty="0">
                <a:solidFill>
                  <a:srgbClr val="002060"/>
                </a:solidFill>
                <a:latin typeface="Rockwell" panose="02060603020205020403" pitchFamily="18" charset="0"/>
                <a:ea typeface="Verdana"/>
                <a:cs typeface="Verdana"/>
              </a:rPr>
              <a:t>Total cost: </a:t>
            </a:r>
            <a:r>
              <a:rPr lang="en-US" sz="1700" b="1" dirty="0" err="1">
                <a:solidFill>
                  <a:srgbClr val="002060"/>
                </a:solidFill>
                <a:latin typeface="Rockwell" panose="02060603020205020403" pitchFamily="18" charset="0"/>
                <a:ea typeface="Verdana"/>
                <a:cs typeface="Verdana"/>
              </a:rPr>
              <a:t>Rs</a:t>
            </a:r>
            <a:r>
              <a:rPr lang="en-US" sz="1700" b="1" dirty="0">
                <a:solidFill>
                  <a:srgbClr val="002060"/>
                </a:solidFill>
                <a:latin typeface="Rockwell" panose="02060603020205020403" pitchFamily="18" charset="0"/>
                <a:ea typeface="Verdana"/>
                <a:cs typeface="Verdana"/>
              </a:rPr>
              <a:t>. 98,753</a:t>
            </a:r>
          </a:p>
        </p:txBody>
      </p:sp>
    </p:spTree>
    <p:extLst>
      <p:ext uri="{BB962C8B-B14F-4D97-AF65-F5344CB8AC3E}">
        <p14:creationId xmlns:p14="http://schemas.microsoft.com/office/powerpoint/2010/main" val="179679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8355" y="90714"/>
            <a:ext cx="9227365" cy="351972"/>
          </a:xfrm>
          <a:blipFill>
            <a:blip r:embed="rId2"/>
            <a:tile tx="0" ty="0" sx="100000" sy="100000" flip="none" algn="tl"/>
          </a:blipFill>
          <a:ln w="38100">
            <a:solidFill>
              <a:srgbClr val="C00000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Rockwell" panose="02060603020205020403" pitchFamily="18" charset="0"/>
              </a:rPr>
              <a:t>Laboratory consumables and students exposure visits – Recurring head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483460"/>
              </p:ext>
            </p:extLst>
          </p:nvPr>
        </p:nvGraphicFramePr>
        <p:xfrm>
          <a:off x="533400" y="473147"/>
          <a:ext cx="8839200" cy="63267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 S. No.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70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Name</a:t>
                      </a:r>
                      <a:r>
                        <a:rPr lang="en-US" sz="1400" b="1" baseline="0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 of  the chemical</a:t>
                      </a:r>
                      <a:endParaRPr lang="en-US" sz="1400" b="1" dirty="0">
                        <a:solidFill>
                          <a:srgbClr val="000066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9851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Cost (</a:t>
                      </a:r>
                      <a:r>
                        <a:rPr lang="en-US" sz="1400" b="1" dirty="0" err="1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Rs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929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Camphor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43,078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Carbitol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500 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7,906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147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Ethyl Acetate - 500ml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5,097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Chloroform 2.5L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4,002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668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Glycerol 98% Extra pure- 500ml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716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Formaldehyde solution 37% Extra pure - 500ml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699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764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Balsam Canada - 50 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1,305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812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8.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Ninhydrin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 AR/ACS - 10g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1,491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006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Gentian Violet (Aqueous) - 125 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10.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Micro slide 75 x 25mm 1.45mm thickness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Cover slips 22 x 22mm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451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Absorbent cotton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3,220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Non-absorbent cotton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1,281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14.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Sorbic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 acid - 500g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1,566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15.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Ascorbic acid  - 500g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7,004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16.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Casein soluble - 500g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1,957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17.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Methyl-4-hydroxybenzoate - 500g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1,906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18.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Fuchsin</a:t>
                      </a: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 acid - 25g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19.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Filter paper grade: 42 - 12.5cm (100/pack)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9,409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20.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Sodium sulfate anhydrous - 500g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5448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Tween 80 - 500 ml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1,878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Times New Roman"/>
                          <a:cs typeface="Times New Roman"/>
                        </a:rPr>
                        <a:t>Naphthalene balls</a:t>
                      </a:r>
                    </a:p>
                  </a:txBody>
                  <a:tcPr marL="55735" marR="55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344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874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23.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Students</a:t>
                      </a:r>
                      <a:r>
                        <a:rPr lang="en-US" sz="1800" b="1" baseline="0" dirty="0">
                          <a:solidFill>
                            <a:srgbClr val="0033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 exposure visit</a:t>
                      </a:r>
                      <a:endParaRPr lang="en-US" sz="1800" b="1" dirty="0">
                        <a:solidFill>
                          <a:srgbClr val="003300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53,987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60604">
                <a:tc gridSpan="2">
                  <a:txBody>
                    <a:bodyPr/>
                    <a:lstStyle/>
                    <a:p>
                      <a:pPr marL="3719513" marR="0" indent="0" algn="ctr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Total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Rockwell" panose="02060603020205020403" pitchFamily="18" charset="0"/>
                          <a:ea typeface="Verdana"/>
                          <a:cs typeface="Verdana"/>
                        </a:rPr>
                        <a:t>1,49,452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Rockwell" panose="02060603020205020403" pitchFamily="18" charset="0"/>
                        <a:ea typeface="Verdana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58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41854" y="114707"/>
            <a:ext cx="8548662" cy="385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76791" tIns="38396" rIns="76791" bIns="38396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Rockwell" panose="02060603020205020403" pitchFamily="18" charset="0"/>
              </a:rPr>
              <a:t>Books purchased under DBT-Star College Scheme - Contingency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26387"/>
              </p:ext>
            </p:extLst>
          </p:nvPr>
        </p:nvGraphicFramePr>
        <p:xfrm>
          <a:off x="308356" y="685803"/>
          <a:ext cx="9462689" cy="59204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07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2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09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Sl.</a:t>
                      </a:r>
                      <a:r>
                        <a:rPr lang="en-US" sz="1600" b="1" baseline="0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 No.</a:t>
                      </a:r>
                      <a:endParaRPr lang="en-US" sz="1600" b="1" dirty="0">
                        <a:solidFill>
                          <a:srgbClr val="000066"/>
                        </a:solidFill>
                        <a:latin typeface="Rockwell" panose="02060603020205020403" pitchFamily="18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Name of the book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Author and year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1.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The insects: Structure and Function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Chapman, R.F. 1998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45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2.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Objective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Prasad T.V. 2019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4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3.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 Textbook of Applied Entomology, Vol 1: Concepts in Pest Management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Srivastava, K.P. and Dhaliwal, G.S., 2012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7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4.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 Textbook of Applied Entomology, Vol 2: Insects of Economic Importance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Singh G, K, Srivastava, K.P. and Dhaliwal, G.S., 2012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9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5.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Dictionary of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Butani</a:t>
                      </a:r>
                      <a:r>
                        <a:rPr lang="en-US" sz="1400" dirty="0">
                          <a:latin typeface="Rockwell" panose="02060603020205020403" pitchFamily="18" charset="0"/>
                        </a:rPr>
                        <a:t> D.K and Srivastava K.P. 2009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6.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Elements of Economic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David B.V. and Ramamurthy V.V. 2016. 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5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7.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Applied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Reddy D.S. 2010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8.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Entomology Treatise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Prasad T.V. 2014.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045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9.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Handbook of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ockwell" panose="02060603020205020403" pitchFamily="18" charset="0"/>
                        </a:rPr>
                        <a:t>Prasad T.V. 2014.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551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10.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Techniques in Host Plant Resistance to Insects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Chakravarthy</a:t>
                      </a:r>
                      <a:r>
                        <a:rPr lang="en-US" sz="1400" dirty="0">
                          <a:latin typeface="Rockwell" panose="02060603020205020403" pitchFamily="18" charset="0"/>
                        </a:rPr>
                        <a:t> A.K, Shashank P.R, </a:t>
                      </a:r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Chandrashekharaiah</a:t>
                      </a:r>
                      <a:r>
                        <a:rPr lang="en-US" sz="1400" dirty="0">
                          <a:latin typeface="Rockwell" panose="02060603020205020403" pitchFamily="18" charset="0"/>
                        </a:rPr>
                        <a:t> and </a:t>
                      </a:r>
                      <a:r>
                        <a:rPr lang="en-US" sz="1400" dirty="0" err="1">
                          <a:latin typeface="Rockwell" panose="02060603020205020403" pitchFamily="18" charset="0"/>
                        </a:rPr>
                        <a:t>Doddabasappa</a:t>
                      </a:r>
                      <a:r>
                        <a:rPr lang="en-US" sz="1400" dirty="0">
                          <a:latin typeface="Rockwell" panose="02060603020205020403" pitchFamily="18" charset="0"/>
                        </a:rPr>
                        <a:t> B. 2012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47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11.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Agricultural Pests of South Asia and their Management.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Atwal A.S. and Dhaliwal G.S. 2014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10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ockwell" panose="02060603020205020403" pitchFamily="18" charset="0"/>
                        </a:rPr>
                        <a:t>12.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Elements of Insect Ecology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Rockwell" panose="02060603020205020403" pitchFamily="18" charset="0"/>
                        </a:rPr>
                        <a:t>Peterson P.G. 2017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28442" y="6606264"/>
            <a:ext cx="724148" cy="277597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sz="1300" dirty="0">
                <a:latin typeface="Rockwell" panose="02060603020205020403" pitchFamily="18" charset="0"/>
              </a:rPr>
              <a:t>Contd..</a:t>
            </a:r>
          </a:p>
        </p:txBody>
      </p:sp>
    </p:spTree>
    <p:extLst>
      <p:ext uri="{BB962C8B-B14F-4D97-AF65-F5344CB8AC3E}">
        <p14:creationId xmlns:p14="http://schemas.microsoft.com/office/powerpoint/2010/main" val="305964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2974"/>
              </p:ext>
            </p:extLst>
          </p:nvPr>
        </p:nvGraphicFramePr>
        <p:xfrm>
          <a:off x="228600" y="289564"/>
          <a:ext cx="9448800" cy="6187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9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00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7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19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Sl.</a:t>
                      </a:r>
                      <a:r>
                        <a:rPr lang="en-US" sz="1600" b="1" baseline="0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 No.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Name of the book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Author and year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13.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An outline of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Dhaliwal G.S. 2017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14.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Question Bank on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Biswas S. 2016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9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15.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Entomology Refresher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Viji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C.P. and Kumar K.P. 2017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16.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The Insects - Structure, Function and Biodiversity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Ambrose P.D. 2015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17.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The Insects: Beneficial and Harmful Aspects Hardcover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Ambrose P.D. 2018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18.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Insect physiology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Sanjayan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K.P. 2018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19.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An Introduction to Sericulture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Ganga G. and </a:t>
                      </a: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Chetty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J.S. 2020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Sericulture and Seri-Biodiversity.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Srivastav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P.K. and </a:t>
                      </a: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Thangavelu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K. 2016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Beekeeping: A Compressive Guide to Bees and Beekeeping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Abrol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. D.P. 2010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22.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Toxicology of Insecticides.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Singh S.B., </a:t>
                      </a: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Upadhyay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S.N. and </a:t>
                      </a: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Badaya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A.K. 2019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23.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Insecticides: Toxicology and Uses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Gupta H.C.L. 2020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576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0"/>
                        </a:rPr>
                        <a:t>24.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An Outline on Objective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ockwell" panose="02060603020205020403" pitchFamily="18" charset="0"/>
                        </a:rPr>
                        <a:t>Tiwari C., Kumar. P. and </a:t>
                      </a:r>
                      <a:r>
                        <a:rPr lang="en-US" sz="1600" dirty="0" err="1">
                          <a:latin typeface="Rockwell" panose="02060603020205020403" pitchFamily="18" charset="0"/>
                        </a:rPr>
                        <a:t>Nath</a:t>
                      </a:r>
                      <a:r>
                        <a:rPr lang="en-US" sz="1600" dirty="0">
                          <a:latin typeface="Rockwell" panose="02060603020205020403" pitchFamily="18" charset="0"/>
                        </a:rPr>
                        <a:t> L. 2022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55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928469"/>
              </p:ext>
            </p:extLst>
          </p:nvPr>
        </p:nvGraphicFramePr>
        <p:xfrm>
          <a:off x="308355" y="685801"/>
          <a:ext cx="9227366" cy="3276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3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30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37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Sl.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 No.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Name of the book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Author and year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77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General and Applied Entomology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0"/>
                        </a:rPr>
                        <a:t>David. B.V. and </a:t>
                      </a:r>
                      <a:r>
                        <a:rPr lang="en-US" sz="1800" dirty="0" err="1">
                          <a:latin typeface="Rockwell" panose="02060603020205020403" pitchFamily="18" charset="0"/>
                        </a:rPr>
                        <a:t>Anandhakrishnan</a:t>
                      </a:r>
                      <a:r>
                        <a:rPr lang="en-US" sz="1800" dirty="0">
                          <a:latin typeface="Rockwell" panose="02060603020205020403" pitchFamily="18" charset="0"/>
                        </a:rPr>
                        <a:t> T.N. 2004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ckwell" panose="02060603020205020403" pitchFamily="18" charset="0"/>
                        </a:rPr>
                        <a:t>26.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Basic Entomology: A Practical Manual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Rockwell" panose="02060603020205020403" pitchFamily="18" charset="0"/>
                        </a:rPr>
                        <a:t>Sathe</a:t>
                      </a:r>
                      <a:r>
                        <a:rPr lang="en-US" sz="1800" dirty="0">
                          <a:latin typeface="Rockwell" panose="02060603020205020403" pitchFamily="18" charset="0"/>
                        </a:rPr>
                        <a:t> T.V. 2005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ckwell" panose="02060603020205020403" pitchFamily="18" charset="0"/>
                        </a:rPr>
                        <a:t>27.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Stored Grain Pests and their Management.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Rockwell" panose="02060603020205020403" pitchFamily="18" charset="0"/>
                        </a:rPr>
                        <a:t>Khare</a:t>
                      </a:r>
                      <a:r>
                        <a:rPr lang="en-US" sz="1800" dirty="0">
                          <a:latin typeface="Rockwell" panose="02060603020205020403" pitchFamily="18" charset="0"/>
                        </a:rPr>
                        <a:t> B.P. 2006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ckwell" panose="02060603020205020403" pitchFamily="18" charset="0"/>
                        </a:rPr>
                        <a:t>28.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Crop Pest Management: At a Glance.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0"/>
                        </a:rPr>
                        <a:t>Sharma R.K. and </a:t>
                      </a:r>
                      <a:r>
                        <a:rPr lang="en-US" sz="1800" dirty="0" err="1">
                          <a:latin typeface="Rockwell" panose="02060603020205020403" pitchFamily="18" charset="0"/>
                        </a:rPr>
                        <a:t>Chandravanshi</a:t>
                      </a:r>
                      <a:r>
                        <a:rPr lang="en-US" sz="1800" dirty="0">
                          <a:latin typeface="Rockwell" panose="02060603020205020403" pitchFamily="18" charset="0"/>
                        </a:rPr>
                        <a:t> H. 2017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46895" y="29811"/>
            <a:ext cx="900479" cy="339152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sz="1700" dirty="0">
                <a:latin typeface="Rockwell" panose="02060603020205020403" pitchFamily="18" charset="0"/>
              </a:rPr>
              <a:t>Contd..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5105400"/>
            <a:ext cx="5095601" cy="446874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0"/>
              </a:rPr>
              <a:t>Total cost of purchase: </a:t>
            </a:r>
            <a:r>
              <a:rPr lang="en-US" sz="2400" b="1" dirty="0" err="1">
                <a:solidFill>
                  <a:srgbClr val="002060"/>
                </a:solidFill>
                <a:latin typeface="Rockwell" panose="02060603020205020403" pitchFamily="18" charset="0"/>
              </a:rPr>
              <a:t>Rs</a:t>
            </a:r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0"/>
              </a:rPr>
              <a:t>. 19,879</a:t>
            </a:r>
          </a:p>
        </p:txBody>
      </p:sp>
    </p:spTree>
    <p:extLst>
      <p:ext uri="{BB962C8B-B14F-4D97-AF65-F5344CB8AC3E}">
        <p14:creationId xmlns:p14="http://schemas.microsoft.com/office/powerpoint/2010/main" val="3941130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574" y="1227812"/>
            <a:ext cx="9660865" cy="5096793"/>
            <a:chOff x="1" y="609599"/>
            <a:chExt cx="14247810" cy="616359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5"/>
            <a:stretch/>
          </p:blipFill>
          <p:spPr bwMode="auto">
            <a:xfrm>
              <a:off x="1" y="609600"/>
              <a:ext cx="6580682" cy="6138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 descr="E:\Pajancoa\Star college\Progress report\Annual report SCS\Books\20230531_14395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b="1799"/>
            <a:stretch/>
          </p:blipFill>
          <p:spPr bwMode="auto">
            <a:xfrm>
              <a:off x="6580682" y="609599"/>
              <a:ext cx="7667129" cy="616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893910" y="390827"/>
            <a:ext cx="8578798" cy="4468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76791" tIns="38396" rIns="76791" bIns="38396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Rockwell" panose="02060603020205020403" pitchFamily="18" charset="0"/>
              </a:rPr>
              <a:t>Books purchased under DBT-Star College Scheme - 2022</a:t>
            </a:r>
          </a:p>
        </p:txBody>
      </p:sp>
    </p:spTree>
    <p:extLst>
      <p:ext uri="{BB962C8B-B14F-4D97-AF65-F5344CB8AC3E}">
        <p14:creationId xmlns:p14="http://schemas.microsoft.com/office/powerpoint/2010/main" val="48142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ajancoa\UG AEN Courses\ELP\AEN - ELP tour pics\1.Nursery pics\IMG_20230619_10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5" y="635613"/>
            <a:ext cx="3096431" cy="2850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ajancoa\UG AEN Courses\ELP\AEN - ELP tour pics\2.Trichy grainage\IMG_20230619_114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58" y="633618"/>
            <a:ext cx="3098600" cy="285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ajancoa\UG AEN Courses\ELP\AEN - ELP tour pics\3.weaving unit\IMG_20230620_095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88" y="638243"/>
            <a:ext cx="3098600" cy="285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ajancoa\UG AEN Courses\ELP\AEN - ELP tour pics\4.Cocoon market\IMG_20230620_125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" y="3458028"/>
            <a:ext cx="3098600" cy="285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Pajancoa\UG AEN Courses\ELP\AEN - ELP tour pics\6.Non mulberry nursery unit\IMG_20230620_163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58" y="3461659"/>
            <a:ext cx="3098600" cy="285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Pajancoa\UG AEN Courses\ELP\AEN - ELP tour pics\7.Apirary &amp; museum\IMG_20230621_1148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88" y="3476173"/>
            <a:ext cx="3098600" cy="2852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206" y="3177972"/>
            <a:ext cx="2181441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algn="ctr">
              <a:defRPr/>
            </a:pPr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Government mulberry nursery, Trichy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8288" y="3189599"/>
            <a:ext cx="2181441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algn="ctr">
              <a:defRPr/>
            </a:pPr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Government </a:t>
            </a:r>
            <a:r>
              <a:rPr lang="en-US" sz="900" b="1" kern="0" dirty="0" err="1">
                <a:solidFill>
                  <a:srgbClr val="FFFF00"/>
                </a:solidFill>
                <a:cs typeface="Arial" panose="020B0604020202020204" pitchFamily="34" charset="0"/>
              </a:rPr>
              <a:t>Grainage</a:t>
            </a:r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 Centre, Trichy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0779" y="3196542"/>
            <a:ext cx="2305299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lvl="0" algn="ctr"/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Silk reeling &amp; Weaving unit, Coimbatore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204" y="6019801"/>
            <a:ext cx="2305299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algn="ctr">
              <a:defRPr/>
            </a:pPr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Government Cocoon market, Coimbatore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2501" y="6038027"/>
            <a:ext cx="2451519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algn="ctr">
              <a:defRPr/>
            </a:pPr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Dept. of Sericulture, FC &amp; RI, </a:t>
            </a:r>
            <a:r>
              <a:rPr lang="en-US" sz="900" b="1" kern="0" dirty="0" err="1">
                <a:solidFill>
                  <a:srgbClr val="FFFF00"/>
                </a:solidFill>
                <a:cs typeface="Arial" panose="020B0604020202020204" pitchFamily="34" charset="0"/>
              </a:rPr>
              <a:t>Mettupalayam</a:t>
            </a:r>
            <a:endParaRPr lang="en-US" sz="900" b="1" kern="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6645" y="6063342"/>
            <a:ext cx="2305299" cy="21604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76791" tIns="38396" rIns="76791" bIns="38396" rtlCol="0">
            <a:spAutoFit/>
          </a:bodyPr>
          <a:lstStyle/>
          <a:p>
            <a:pPr lvl="0" algn="ctr"/>
            <a:r>
              <a:rPr lang="en-US" sz="900" b="1" kern="0" dirty="0">
                <a:solidFill>
                  <a:srgbClr val="FFFF00"/>
                </a:solidFill>
                <a:cs typeface="Arial" panose="020B0604020202020204" pitchFamily="34" charset="0"/>
              </a:rPr>
              <a:t>Insect Museum, TNAU, Coimbatore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362" y="86380"/>
            <a:ext cx="9735638" cy="41609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>
            <a:solidFill>
              <a:srgbClr val="003300"/>
            </a:solidFill>
            <a:prstDash val="lgDash"/>
          </a:ln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Rockwell" panose="02060603020205020403" pitchFamily="18" charset="0"/>
              </a:rPr>
              <a:t>F. Students exposure visit to Sericulture institutions in Tamil Nadu </a:t>
            </a:r>
          </a:p>
        </p:txBody>
      </p:sp>
    </p:spTree>
    <p:extLst>
      <p:ext uri="{BB962C8B-B14F-4D97-AF65-F5344CB8AC3E}">
        <p14:creationId xmlns:p14="http://schemas.microsoft.com/office/powerpoint/2010/main" val="65334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9925" y="457200"/>
            <a:ext cx="8298436" cy="457200"/>
          </a:xfrm>
          <a:blipFill>
            <a:blip r:embed="rId2"/>
            <a:tile tx="0" ty="0" sx="100000" sy="100000" flip="none" algn="tl"/>
          </a:blipFill>
          <a:ln w="57150">
            <a:solidFill>
              <a:srgbClr val="003300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Rockwell" panose="02060603020205020403" pitchFamily="18" charset="0"/>
              </a:rPr>
              <a:t>A. New </a:t>
            </a:r>
            <a:r>
              <a:rPr lang="en-US" sz="22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practicals</a:t>
            </a:r>
            <a:r>
              <a:rPr lang="en-US" sz="2200" b="1" dirty="0">
                <a:solidFill>
                  <a:srgbClr val="C00000"/>
                </a:solidFill>
                <a:latin typeface="Rockwell" panose="02060603020205020403" pitchFamily="18" charset="0"/>
              </a:rPr>
              <a:t> introduced in the current curriculum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xmlns="" id="{4C2C328C-4DDB-4D51-BB80-B4614744D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663675"/>
              </p:ext>
            </p:extLst>
          </p:nvPr>
        </p:nvGraphicFramePr>
        <p:xfrm>
          <a:off x="246427" y="1208455"/>
          <a:ext cx="9303055" cy="4994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0289">
                  <a:extLst>
                    <a:ext uri="{9D8B030D-6E8A-4147-A177-3AD203B41FA5}">
                      <a16:colId xmlns:a16="http://schemas.microsoft.com/office/drawing/2014/main" xmlns="" val="3649243493"/>
                    </a:ext>
                  </a:extLst>
                </a:gridCol>
                <a:gridCol w="6082766">
                  <a:extLst>
                    <a:ext uri="{9D8B030D-6E8A-4147-A177-3AD203B41FA5}">
                      <a16:colId xmlns:a16="http://schemas.microsoft.com/office/drawing/2014/main" xmlns="" val="1972028114"/>
                    </a:ext>
                  </a:extLst>
                </a:gridCol>
              </a:tblGrid>
              <a:tr h="42222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 Entomology courses</a:t>
                      </a: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practicals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introduced in current curriculum</a:t>
                      </a: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7141680"/>
                  </a:ext>
                </a:extLst>
              </a:tr>
              <a:tr h="136123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AEN 101 Fundamentals </a:t>
                      </a:r>
                      <a:b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of  Entomology (2+1)</a:t>
                      </a:r>
                    </a:p>
                    <a:p>
                      <a:endParaRPr lang="en-US" sz="18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endParaRPr lang="en-US" sz="180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 of soil borne insects from soil and plant debris with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Berlese funnel trap</a:t>
                      </a: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Collection of parasitic hymenopteran with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yellow pan and malaise traps </a:t>
                      </a: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identification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insects with 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binocular stereo zoom microscope</a:t>
                      </a: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3033468"/>
                  </a:ext>
                </a:extLst>
              </a:tr>
              <a:tr h="1651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AEN</a:t>
                      </a: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 P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rinciples of </a:t>
                      </a:r>
                      <a:b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Integrated  Pest </a:t>
                      </a:r>
                      <a:b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Management (1+1)</a:t>
                      </a:r>
                    </a:p>
                    <a:p>
                      <a:endParaRPr lang="en-US" sz="18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endParaRPr lang="en-US" sz="180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production of rice moth, </a:t>
                      </a:r>
                      <a:r>
                        <a:rPr lang="en-US" sz="1800" i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Corcyra </a:t>
                      </a:r>
                      <a:r>
                        <a:rPr lang="en-US" sz="1800" i="1" dirty="0" err="1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cephalonica</a:t>
                      </a:r>
                      <a:r>
                        <a:rPr lang="en-US" sz="1800" i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Corcyra mating drum and enamel tray</a:t>
                      </a: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production of green lace wing fly, </a:t>
                      </a:r>
                      <a:r>
                        <a:rPr lang="en-US" sz="1800" b="1" i="1" dirty="0" err="1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Chrysoperla</a:t>
                      </a:r>
                      <a:r>
                        <a:rPr lang="en-US" sz="1800" b="1" i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carnea</a:t>
                      </a:r>
                      <a:r>
                        <a:rPr lang="en-US" sz="1800" b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</a:t>
                      </a:r>
                      <a:r>
                        <a:rPr lang="en-US" sz="1800" b="1" i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Chrysoperla</a:t>
                      </a:r>
                      <a:r>
                        <a:rPr lang="en-US" sz="1800" i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rearing cage </a:t>
                      </a: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i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</a:t>
                      </a:r>
                      <a:r>
                        <a:rPr lang="en-US" sz="1800" i="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insecticides on fruit trees for insect pest management with </a:t>
                      </a:r>
                      <a:r>
                        <a:rPr lang="en-US" sz="1800" b="1" i="0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rocker sprayer and  </a:t>
                      </a:r>
                      <a:r>
                        <a:rPr lang="en-US" sz="1800" b="1" i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knap sack and power sprayer </a:t>
                      </a:r>
                      <a:r>
                        <a:rPr lang="en-US" sz="1800" b="1" i="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other crops</a:t>
                      </a:r>
                    </a:p>
                    <a:p>
                      <a:pPr marL="457200" indent="-285750">
                        <a:buFont typeface="Wingdings" panose="05000000000000000000" pitchFamily="2" charset="2"/>
                        <a:buChar char="ü"/>
                      </a:pPr>
                      <a:endParaRPr lang="en-US" sz="1800" b="1" i="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13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08" y="609604"/>
            <a:ext cx="2727240" cy="251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1" y="677396"/>
            <a:ext cx="2661640" cy="24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33" y="2514602"/>
            <a:ext cx="3191454" cy="23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E:\Pajancoa\Star college\Progress report\Annual report SCS\school students visit\IMG-20230329-WA0008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1799"/>
          <a:stretch/>
        </p:blipFill>
        <p:spPr bwMode="auto">
          <a:xfrm>
            <a:off x="6439291" y="3719803"/>
            <a:ext cx="3321363" cy="25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ajancoa\Star college\Progress report\Annual report SCS\school students visit\WhatsApp Image 2023-06-14 at 12.08.44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/>
          <a:stretch/>
        </p:blipFill>
        <p:spPr bwMode="auto">
          <a:xfrm>
            <a:off x="308357" y="3810001"/>
            <a:ext cx="2909354" cy="23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5410" y="3087251"/>
            <a:ext cx="2946453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Primary School,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Serumavilangai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Karaikal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9268" y="6211675"/>
            <a:ext cx="2946453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Middle School,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Vadamattam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Karaikal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0337" y="4983881"/>
            <a:ext cx="2946453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High School,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Akkaraivattam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Karaikal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572" y="6172205"/>
            <a:ext cx="3344146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Therassa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Government Girls Higher Secondary School,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Karaikal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427" y="3163675"/>
            <a:ext cx="2946453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Kamaraj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Government High School,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Poovam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Karaikal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343" y="43542"/>
            <a:ext cx="9735638" cy="50842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38100">
            <a:solidFill>
              <a:srgbClr val="003300"/>
            </a:solidFill>
            <a:prstDash val="lgDash"/>
          </a:ln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Rockwell" panose="02060603020205020403" pitchFamily="18" charset="0"/>
              </a:rPr>
              <a:t>E. Outreach activity on insect biodiversity to school students of </a:t>
            </a:r>
            <a:r>
              <a:rPr lang="en-US" sz="14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Karaikal</a:t>
            </a:r>
            <a:r>
              <a:rPr lang="en-US" sz="1400" b="1" dirty="0">
                <a:solidFill>
                  <a:srgbClr val="C00000"/>
                </a:solidFill>
                <a:latin typeface="Rockwell" panose="02060603020205020403" pitchFamily="18" charset="0"/>
              </a:rPr>
              <a:t> at Insect repository, Dept. of </a:t>
            </a:r>
          </a:p>
          <a:p>
            <a:pPr algn="ctr"/>
            <a:r>
              <a:rPr lang="en-US" sz="14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Agrl</a:t>
            </a:r>
            <a:r>
              <a:rPr lang="en-US" sz="1400" b="1" dirty="0">
                <a:solidFill>
                  <a:srgbClr val="C00000"/>
                </a:solidFill>
                <a:latin typeface="Rockwell" panose="02060603020205020403" pitchFamily="18" charset="0"/>
              </a:rPr>
              <a:t>. Entomology, PAJANCOA &amp; RI</a:t>
            </a:r>
          </a:p>
        </p:txBody>
      </p:sp>
    </p:spTree>
    <p:extLst>
      <p:ext uri="{BB962C8B-B14F-4D97-AF65-F5344CB8AC3E}">
        <p14:creationId xmlns:p14="http://schemas.microsoft.com/office/powerpoint/2010/main" val="297300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ENT-Annual Report 2022-23\IMG_20230713_120423_8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8"/>
          <a:stretch/>
        </p:blipFill>
        <p:spPr bwMode="auto">
          <a:xfrm>
            <a:off x="1175357" y="914400"/>
            <a:ext cx="4149219" cy="5715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930" y="1295404"/>
            <a:ext cx="3795470" cy="180878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6791" tIns="38396" rIns="76791" bIns="3839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</a:rPr>
              <a:t>Name: </a:t>
            </a:r>
            <a:r>
              <a:rPr lang="en-US" b="1" dirty="0">
                <a:solidFill>
                  <a:srgbClr val="C00000"/>
                </a:solidFill>
                <a:latin typeface="Rockwell" panose="02060603020205020403" pitchFamily="18" charset="0"/>
              </a:rPr>
              <a:t>S. VINOTHA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</a:rPr>
              <a:t>Batch: </a:t>
            </a:r>
            <a:r>
              <a:rPr lang="en-US" b="1" dirty="0">
                <a:solidFill>
                  <a:srgbClr val="003300"/>
                </a:solidFill>
                <a:latin typeface="Rockwell" panose="02060603020205020403" pitchFamily="18" charset="0"/>
              </a:rPr>
              <a:t>2018-22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</a:rPr>
              <a:t>Fellowship: </a:t>
            </a:r>
            <a:r>
              <a:rPr lang="en-US" b="1" dirty="0">
                <a:solidFill>
                  <a:srgbClr val="C00000"/>
                </a:solidFill>
                <a:latin typeface="Rockwell" panose="02060603020205020403" pitchFamily="18" charset="0"/>
              </a:rPr>
              <a:t>ICAR JRF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</a:rPr>
              <a:t>University: </a:t>
            </a:r>
            <a:r>
              <a:rPr lang="en-US" b="1" dirty="0">
                <a:solidFill>
                  <a:srgbClr val="003300"/>
                </a:solidFill>
                <a:latin typeface="Rockwell" panose="02060603020205020403" pitchFamily="18" charset="0"/>
              </a:rPr>
              <a:t>IARI, New Delhi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</a:rPr>
              <a:t>Degree: </a:t>
            </a:r>
            <a:r>
              <a:rPr lang="en-US" b="1" dirty="0">
                <a:solidFill>
                  <a:srgbClr val="003300"/>
                </a:solidFill>
                <a:latin typeface="Rockwell" panose="02060603020205020403" pitchFamily="18" charset="0"/>
              </a:rPr>
              <a:t>M.Sc., (</a:t>
            </a:r>
            <a:r>
              <a:rPr lang="en-US" b="1" dirty="0" err="1">
                <a:solidFill>
                  <a:srgbClr val="003300"/>
                </a:solidFill>
                <a:latin typeface="Rockwell" panose="02060603020205020403" pitchFamily="18" charset="0"/>
              </a:rPr>
              <a:t>Agri</a:t>
            </a:r>
            <a:r>
              <a:rPr lang="en-US" b="1" dirty="0">
                <a:solidFill>
                  <a:srgbClr val="003300"/>
                </a:solidFill>
                <a:latin typeface="Rockwell" panose="02060603020205020403" pitchFamily="18" charset="0"/>
              </a:rPr>
              <a:t>) Entomology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017EA-50CB-1C16-BC81-25150A42F25A}"/>
              </a:ext>
            </a:extLst>
          </p:cNvPr>
          <p:cNvSpPr txBox="1"/>
          <p:nvPr/>
        </p:nvSpPr>
        <p:spPr>
          <a:xfrm>
            <a:off x="304800" y="152400"/>
            <a:ext cx="5577130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J. Impact of the star college scheme</a:t>
            </a:r>
          </a:p>
        </p:txBody>
      </p:sp>
    </p:spTree>
    <p:extLst>
      <p:ext uri="{BB962C8B-B14F-4D97-AF65-F5344CB8AC3E}">
        <p14:creationId xmlns:p14="http://schemas.microsoft.com/office/powerpoint/2010/main" val="204762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91" y="122239"/>
            <a:ext cx="7594429" cy="639762"/>
          </a:xfrm>
          <a:ln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Rockwell" panose="02060603020205020403" pitchFamily="18" charset="0"/>
              </a:rPr>
              <a:t>Outcome of students exposure visit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11541"/>
          <a:stretch/>
        </p:blipFill>
        <p:spPr bwMode="auto">
          <a:xfrm>
            <a:off x="1225021" y="1070429"/>
            <a:ext cx="869389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09" y="1070429"/>
            <a:ext cx="111471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r="12384"/>
          <a:stretch/>
        </p:blipFill>
        <p:spPr bwMode="auto">
          <a:xfrm>
            <a:off x="3246687" y="1070429"/>
            <a:ext cx="85759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83" y="1070429"/>
            <a:ext cx="111471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/>
          <a:stretch/>
        </p:blipFill>
        <p:spPr bwMode="auto">
          <a:xfrm>
            <a:off x="1225016" y="2890157"/>
            <a:ext cx="1860248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66" y="2890157"/>
            <a:ext cx="111471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8"/>
          <a:stretch/>
        </p:blipFill>
        <p:spPr bwMode="auto">
          <a:xfrm>
            <a:off x="2218265" y="4718957"/>
            <a:ext cx="1781992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r="9475"/>
          <a:stretch/>
        </p:blipFill>
        <p:spPr bwMode="auto">
          <a:xfrm>
            <a:off x="5314694" y="1070429"/>
            <a:ext cx="827872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59" y="4724400"/>
            <a:ext cx="111471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r="4595"/>
          <a:stretch/>
        </p:blipFill>
        <p:spPr bwMode="auto">
          <a:xfrm>
            <a:off x="1225018" y="4724400"/>
            <a:ext cx="1016388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57" y="4724400"/>
            <a:ext cx="111471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82" y="2890157"/>
            <a:ext cx="1981716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22101"/>
          <a:stretch/>
        </p:blipFill>
        <p:spPr bwMode="auto">
          <a:xfrm>
            <a:off x="6191575" y="889748"/>
            <a:ext cx="2482883" cy="1925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/>
          <a:stretch/>
        </p:blipFill>
        <p:spPr bwMode="auto">
          <a:xfrm>
            <a:off x="6195911" y="2819129"/>
            <a:ext cx="2433320" cy="192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r="5098"/>
          <a:stretch/>
        </p:blipFill>
        <p:spPr bwMode="auto">
          <a:xfrm>
            <a:off x="6191575" y="4748513"/>
            <a:ext cx="2431565" cy="192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054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525" y="344955"/>
            <a:ext cx="7502578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Rockwell" panose="02060603020205020403" pitchFamily="18" charset="0"/>
              </a:rPr>
              <a:t>K.   Budget expenditure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88344"/>
              </p:ext>
            </p:extLst>
          </p:nvPr>
        </p:nvGraphicFramePr>
        <p:xfrm>
          <a:off x="1219200" y="1447800"/>
          <a:ext cx="8106772" cy="4175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89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5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1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09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Sl. No.</a:t>
                      </a: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Particulars</a:t>
                      </a: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Grant allocated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Rs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.)</a:t>
                      </a: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Expenditure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(Lakhs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Rs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Rockwell" panose="02060603020205020403" pitchFamily="18" charset="0"/>
                        </a:rPr>
                        <a:t>.)</a:t>
                      </a:r>
                    </a:p>
                  </a:txBody>
                  <a:tcPr marL="74314" marR="7431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1.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Non-Recurring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4,00,000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Rockwell" panose="02060603020205020403" pitchFamily="18" charset="0"/>
                        </a:rPr>
                        <a:t>3,99,555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7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2.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Recurring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1,50,00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Rockwell" panose="02060603020205020403" pitchFamily="18" charset="0"/>
                        </a:rPr>
                        <a:t>1,49,452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03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3.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Contingency 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20,000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Rockwell" panose="02060603020205020403" pitchFamily="18" charset="0"/>
                        </a:rPr>
                        <a:t>19,879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007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Rockwell" panose="02060603020205020403" pitchFamily="18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00"/>
                          </a:solidFill>
                          <a:latin typeface="Rockwell" panose="02060603020205020403" pitchFamily="18" charset="0"/>
                        </a:rPr>
                        <a:t>Total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5,70,000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Rockwell" panose="02060603020205020403" pitchFamily="18" charset="0"/>
                        </a:rPr>
                        <a:t>5,68,886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50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9635"/>
            <a:ext cx="4229095" cy="715962"/>
          </a:xfr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  <a:prstDash val="lgDash"/>
          </a:ln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Rockwell" pitchFamily="18" charset="0"/>
              </a:rPr>
              <a:t>L. Future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343085"/>
            <a:ext cx="91440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Collection of  more species of parasitic   hymenopterans with malaise trap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Introduction  and establishment of Italian honey bee at PAJANCOA and RI ecosystem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 err="1">
                <a:solidFill>
                  <a:srgbClr val="003300"/>
                </a:solidFill>
                <a:latin typeface="Rockwell" pitchFamily="18" charset="0"/>
              </a:rPr>
              <a:t>Chawki</a:t>
            </a: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 and late age silkworm rearing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Training on Indian honey bee keeping  to the farmers of Karaikal by ELP students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 Mass production of </a:t>
            </a:r>
            <a:r>
              <a:rPr lang="en-US" sz="2200" i="1" dirty="0" err="1">
                <a:solidFill>
                  <a:srgbClr val="003300"/>
                </a:solidFill>
                <a:latin typeface="Rockwell" pitchFamily="18" charset="0"/>
              </a:rPr>
              <a:t>Chysoperla</a:t>
            </a:r>
            <a:r>
              <a:rPr lang="en-US" sz="2200" i="1" dirty="0">
                <a:solidFill>
                  <a:srgbClr val="003300"/>
                </a:solidFill>
                <a:latin typeface="Rockwell" pitchFamily="18" charset="0"/>
              </a:rPr>
              <a:t> cornea </a:t>
            </a: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and </a:t>
            </a:r>
            <a:r>
              <a:rPr lang="en-US" sz="2200" i="1" dirty="0" err="1">
                <a:solidFill>
                  <a:srgbClr val="003300"/>
                </a:solidFill>
                <a:latin typeface="Rockwell" pitchFamily="18" charset="0"/>
              </a:rPr>
              <a:t>Trichogramma</a:t>
            </a:r>
            <a:r>
              <a:rPr lang="en-US" sz="2200" i="1" dirty="0">
                <a:solidFill>
                  <a:srgbClr val="003300"/>
                </a:solidFill>
                <a:latin typeface="Rockwell" pitchFamily="18" charset="0"/>
              </a:rPr>
              <a:t> </a:t>
            </a:r>
            <a:r>
              <a:rPr lang="en-US" sz="2200" dirty="0">
                <a:solidFill>
                  <a:srgbClr val="003300"/>
                </a:solidFill>
                <a:latin typeface="Rockwell" pitchFamily="18" charset="0"/>
              </a:rPr>
              <a:t>sp.</a:t>
            </a:r>
          </a:p>
          <a:p>
            <a:r>
              <a:rPr lang="en-US" sz="2200" dirty="0">
                <a:latin typeface="Rockwel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464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Pandit Jawaharlal Nehru College of Agriculture &amp; Research Institute - [ PAJANCOA &amp; RI], Karaikal - Images, Photos, Videos, Gallery 2023-2024"/>
          <p:cNvSpPr>
            <a:spLocks noChangeAspect="1" noChangeArrowheads="1"/>
          </p:cNvSpPr>
          <p:nvPr/>
        </p:nvSpPr>
        <p:spPr bwMode="auto">
          <a:xfrm>
            <a:off x="168541" y="-533398"/>
            <a:ext cx="3714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791" tIns="38396" rIns="76791" bIns="3839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" descr="Pandit Jawaharlal Nehru College of Agriculture &amp; Research Institute - [ PAJANCOA &amp; RI], Karaikal - Images, Photos, Videos, Gallery 2023-2024"/>
          <p:cNvSpPr>
            <a:spLocks noChangeAspect="1" noChangeArrowheads="1"/>
          </p:cNvSpPr>
          <p:nvPr/>
        </p:nvSpPr>
        <p:spPr bwMode="auto">
          <a:xfrm>
            <a:off x="333641" y="-380998"/>
            <a:ext cx="3714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791" tIns="38396" rIns="76791" bIns="3839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 descr="Pandit Jawaharlal Nehru College of Agriculture &amp; Research Institute -  [PAJANCOA &amp; RI], Karaikal, Puducherry - Admission, Fees, Courses and  Placement 2023-2024"/>
          <p:cNvSpPr>
            <a:spLocks noChangeAspect="1" noChangeArrowheads="1"/>
          </p:cNvSpPr>
          <p:nvPr/>
        </p:nvSpPr>
        <p:spPr bwMode="auto">
          <a:xfrm>
            <a:off x="168542" y="-808036"/>
            <a:ext cx="29305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791" tIns="38396" rIns="76791" bIns="3839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8" y="16694"/>
            <a:ext cx="9897512" cy="409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:\Dept\star college 29.4.21\Emblem\fbfq5r3t2lzjtjp3sh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1" y="156984"/>
            <a:ext cx="1320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ept\star college 29.4.21\Emblem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"/>
            <a:ext cx="1847007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3"/>
          <a:stretch/>
        </p:blipFill>
        <p:spPr bwMode="auto">
          <a:xfrm>
            <a:off x="2" y="4105231"/>
            <a:ext cx="9906000" cy="274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81878" y="4551936"/>
            <a:ext cx="2485848" cy="770039"/>
          </a:xfrm>
          <a:prstGeom prst="rect">
            <a:avLst/>
          </a:prstGeom>
          <a:noFill/>
        </p:spPr>
        <p:txBody>
          <a:bodyPr wrap="none" lIns="76791" tIns="38396" rIns="76791" bIns="38396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500" b="1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u </a:t>
            </a:r>
          </a:p>
        </p:txBody>
      </p:sp>
    </p:spTree>
    <p:extLst>
      <p:ext uri="{BB962C8B-B14F-4D97-AF65-F5344CB8AC3E}">
        <p14:creationId xmlns:p14="http://schemas.microsoft.com/office/powerpoint/2010/main" val="239157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4C2C328C-4DDB-4D51-BB80-B4614744D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685648"/>
              </p:ext>
            </p:extLst>
          </p:nvPr>
        </p:nvGraphicFramePr>
        <p:xfrm>
          <a:off x="304800" y="609600"/>
          <a:ext cx="9229335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0485">
                  <a:extLst>
                    <a:ext uri="{9D8B030D-6E8A-4147-A177-3AD203B41FA5}">
                      <a16:colId xmlns:a16="http://schemas.microsoft.com/office/drawing/2014/main" xmlns="" val="3649243493"/>
                    </a:ext>
                  </a:extLst>
                </a:gridCol>
                <a:gridCol w="5528850">
                  <a:extLst>
                    <a:ext uri="{9D8B030D-6E8A-4147-A177-3AD203B41FA5}">
                      <a16:colId xmlns:a16="http://schemas.microsoft.com/office/drawing/2014/main" xmlns="" val="197202811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 Entomology courses</a:t>
                      </a: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practicals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introduced in current curriculum</a:t>
                      </a: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342714168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AEN</a:t>
                      </a: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302 M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anagement of     </a:t>
                      </a:r>
                      <a:b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beneficial</a:t>
                      </a: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insects </a:t>
                      </a: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(1+1)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AEN</a:t>
                      </a: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211 Apiculture, </a:t>
                      </a:r>
                      <a:b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Sericulture  and Lac culture </a:t>
                      </a:r>
                      <a:b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(1+1)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45720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60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Identification of different types</a:t>
                      </a: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bee </a:t>
                      </a:r>
                      <a:r>
                        <a:rPr lang="en-US" sz="1800" baseline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hives -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bee hive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 of honeybee colonies with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 veil, smoker, </a:t>
                      </a:r>
                      <a:r>
                        <a:rPr lang="en-US" sz="1800" b="1" baseline="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decapping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knife, comb foundation sheet, queen excluder and queen cage.</a:t>
                      </a:r>
                    </a:p>
                    <a:p>
                      <a:pPr marL="45720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Honey extraction with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honey extractor</a:t>
                      </a:r>
                    </a:p>
                    <a:p>
                      <a:pPr marL="45720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600" b="1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145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EXP 418 Commercial </a:t>
                      </a:r>
                      <a:b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Sericulture (0+5)</a:t>
                      </a:r>
                    </a:p>
                    <a:p>
                      <a:endParaRPr lang="en-US" sz="18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ELP</a:t>
                      </a:r>
                      <a:r>
                        <a:rPr lang="en-US" sz="1800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402 Commercial </a:t>
                      </a:r>
                      <a:br>
                        <a:rPr lang="en-US" sz="1800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aseline="0" dirty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Sericulture (0+10)</a:t>
                      </a:r>
                      <a:endParaRPr lang="en-US" sz="18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/>
                </a:tc>
                <a:tc>
                  <a:txBody>
                    <a:bodyPr/>
                    <a:lstStyle/>
                    <a:p>
                      <a:pPr marL="45720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en-US" sz="50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Experiential learning on mulberry cultivation and silkworm rearing</a:t>
                      </a:r>
                    </a:p>
                    <a:p>
                      <a:pPr marL="45720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to </a:t>
                      </a:r>
                      <a:r>
                        <a:rPr lang="en-US" sz="1800" b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sericulture</a:t>
                      </a:r>
                      <a:r>
                        <a:rPr lang="en-US" sz="1800" b="1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institutions/ organizations </a:t>
                      </a: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Tamil Nadu</a:t>
                      </a:r>
                    </a:p>
                    <a:p>
                      <a:pPr marL="45720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Preparation of </a:t>
                      </a:r>
                      <a:r>
                        <a:rPr lang="en-US" sz="1800" b="1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 craft </a:t>
                      </a:r>
                      <a:r>
                        <a:rPr lang="en-US" sz="1800" baseline="0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items from waste silkworm cocoon </a:t>
                      </a:r>
                    </a:p>
                    <a:p>
                      <a:pPr marL="45720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ü"/>
                      </a:pPr>
                      <a:endParaRPr lang="en-US" sz="600" dirty="0">
                        <a:solidFill>
                          <a:srgbClr val="003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14" marR="74314"/>
                </a:tc>
                <a:extLst>
                  <a:ext uri="{0D108BD9-81ED-4DB2-BD59-A6C34878D82A}">
                    <a16:rowId xmlns:a16="http://schemas.microsoft.com/office/drawing/2014/main" xmlns="" val="1413033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77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6069" y="514292"/>
            <a:ext cx="8731936" cy="914400"/>
          </a:xfrm>
          <a:blipFill>
            <a:blip r:embed="rId2"/>
            <a:tile tx="0" ty="0" sx="100000" sy="100000" flip="none" algn="tl"/>
          </a:blipFill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Rockwell" panose="02060603020205020403" pitchFamily="18" charset="0"/>
              </a:rPr>
              <a:t>Extraction of soil borne insects from soil and plant debris with Berlese funnel trap</a:t>
            </a:r>
          </a:p>
        </p:txBody>
      </p:sp>
      <p:pic>
        <p:nvPicPr>
          <p:cNvPr id="3074" name="Picture 2" descr="E:\Pajancoa\Star college\Non recurring items\20230712_10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8" y="1809690"/>
            <a:ext cx="322028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58" y="1809690"/>
            <a:ext cx="322024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90" y="1809690"/>
            <a:ext cx="3224254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8854" y="4933891"/>
            <a:ext cx="2601002" cy="339152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003300"/>
                </a:solidFill>
                <a:latin typeface="Rockwell" pitchFamily="18" charset="0"/>
              </a:rPr>
              <a:t>Berlese</a:t>
            </a:r>
            <a:r>
              <a:rPr lang="en-US" sz="1700" b="1" dirty="0">
                <a:solidFill>
                  <a:srgbClr val="003300"/>
                </a:solidFill>
                <a:latin typeface="Rockwell" pitchFamily="18" charset="0"/>
              </a:rPr>
              <a:t> funnel  trap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3102" y="4857695"/>
            <a:ext cx="3096476" cy="539207"/>
          </a:xfrm>
          <a:prstGeom prst="rect">
            <a:avLst/>
          </a:prstGeom>
          <a:noFill/>
        </p:spPr>
        <p:txBody>
          <a:bodyPr wrap="square" lIns="76791" tIns="38396" rIns="76791" bIns="38396" rtlCol="0">
            <a:spAutoFit/>
          </a:bodyPr>
          <a:lstStyle/>
          <a:p>
            <a:pPr algn="ctr"/>
            <a:r>
              <a:rPr lang="en-US" b="1" dirty="0">
                <a:latin typeface="Rockwell" pitchFamily="18" charset="0"/>
              </a:rPr>
              <a:t>Binocular stereo zoom microscope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46927" y="5334000"/>
            <a:ext cx="26629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79874" y="5486400"/>
            <a:ext cx="26629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33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ajancoa\Star college\Non recurring items\20230712_111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23611" r="6023" b="18889"/>
          <a:stretch/>
        </p:blipFill>
        <p:spPr bwMode="auto">
          <a:xfrm>
            <a:off x="467084" y="1066802"/>
            <a:ext cx="309463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Pajancoa\Star college\Non recurring items\20230712_1114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6389" r="7274" b="14722"/>
          <a:stretch/>
        </p:blipFill>
        <p:spPr bwMode="auto">
          <a:xfrm>
            <a:off x="476299" y="4706404"/>
            <a:ext cx="307362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057" y="6135095"/>
            <a:ext cx="2381782" cy="339152"/>
          </a:xfrm>
          <a:prstGeom prst="rect">
            <a:avLst/>
          </a:prstGeom>
        </p:spPr>
        <p:txBody>
          <a:bodyPr wrap="none" lIns="76791" tIns="38396" rIns="76791" bIns="38396">
            <a:spAutoFit/>
          </a:bodyPr>
          <a:lstStyle/>
          <a:p>
            <a:r>
              <a:rPr lang="en-US" sz="1700" b="1" i="1" dirty="0" err="1">
                <a:solidFill>
                  <a:schemeClr val="bg1"/>
                </a:solidFill>
              </a:rPr>
              <a:t>Chrysoperla</a:t>
            </a:r>
            <a:r>
              <a:rPr lang="en-US" sz="1700" b="1" dirty="0">
                <a:solidFill>
                  <a:schemeClr val="bg1"/>
                </a:solidFill>
              </a:rPr>
              <a:t> rearing cage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093" y="2553695"/>
            <a:ext cx="2138189" cy="339152"/>
          </a:xfrm>
          <a:prstGeom prst="rect">
            <a:avLst/>
          </a:prstGeom>
        </p:spPr>
        <p:txBody>
          <a:bodyPr wrap="none" lIns="76791" tIns="38396" rIns="76791" bIns="38396">
            <a:spAutoFit/>
          </a:bodyPr>
          <a:lstStyle/>
          <a:p>
            <a:r>
              <a:rPr lang="en-US" sz="1700" b="1" i="1" dirty="0">
                <a:solidFill>
                  <a:schemeClr val="bg1"/>
                </a:solidFill>
              </a:rPr>
              <a:t>Corcyra </a:t>
            </a:r>
            <a:r>
              <a:rPr lang="en-US" sz="1700" b="1" dirty="0">
                <a:solidFill>
                  <a:schemeClr val="bg1"/>
                </a:solidFill>
              </a:rPr>
              <a:t>matting drum</a:t>
            </a:r>
          </a:p>
        </p:txBody>
      </p:sp>
      <p:pic>
        <p:nvPicPr>
          <p:cNvPr id="9" name="Picture 2" descr="E:\Pajancoa\Star college\Non recurring items\20230712_1011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40230" r="3029" b="10574"/>
          <a:stretch/>
        </p:blipFill>
        <p:spPr bwMode="auto">
          <a:xfrm>
            <a:off x="467084" y="2892119"/>
            <a:ext cx="309463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085" y="4335322"/>
            <a:ext cx="1228389" cy="339152"/>
          </a:xfrm>
          <a:prstGeom prst="rect">
            <a:avLst/>
          </a:prstGeom>
        </p:spPr>
        <p:txBody>
          <a:bodyPr wrap="none" lIns="76791" tIns="38396" rIns="76791" bIns="38396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Enamel tray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6069" y="76200"/>
            <a:ext cx="8731936" cy="914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rgbClr val="FF0000"/>
            </a:solidFill>
            <a:prstDash val="lgDash"/>
          </a:ln>
        </p:spPr>
        <p:txBody>
          <a:bodyPr vert="horz" lIns="76791" tIns="38396" rIns="76791" bIns="383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3300"/>
                </a:solidFill>
                <a:latin typeface="Rockwell" panose="02060603020205020403" pitchFamily="18" charset="0"/>
              </a:rPr>
              <a:t>Mass production of rice moth, </a:t>
            </a:r>
            <a:r>
              <a:rPr lang="en-US" sz="2400" b="1" i="1" dirty="0">
                <a:solidFill>
                  <a:srgbClr val="003300"/>
                </a:solidFill>
                <a:latin typeface="Rockwell" panose="02060603020205020403" pitchFamily="18" charset="0"/>
              </a:rPr>
              <a:t>Corcyra </a:t>
            </a:r>
            <a:r>
              <a:rPr lang="en-US" sz="2400" b="1" i="1" dirty="0" err="1">
                <a:solidFill>
                  <a:srgbClr val="003300"/>
                </a:solidFill>
                <a:latin typeface="Rockwell" panose="02060603020205020403" pitchFamily="18" charset="0"/>
              </a:rPr>
              <a:t>cephalonica</a:t>
            </a:r>
            <a:r>
              <a:rPr lang="en-US" sz="2400" b="1" i="1" dirty="0">
                <a:solidFill>
                  <a:srgbClr val="003300"/>
                </a:solidFill>
                <a:latin typeface="Rockwell" panose="02060603020205020403" pitchFamily="18" charset="0"/>
              </a:rPr>
              <a:t> </a:t>
            </a:r>
            <a:r>
              <a:rPr lang="en-US" sz="2400" b="1" dirty="0">
                <a:solidFill>
                  <a:srgbClr val="003300"/>
                </a:solidFill>
                <a:latin typeface="Rockwell" panose="02060603020205020403" pitchFamily="18" charset="0"/>
              </a:rPr>
              <a:t>with Corcyra mating drum and enamel tray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14" y="1599865"/>
            <a:ext cx="4335005" cy="4000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0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jancoa\Star college\Non recurring items\20230712_102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4127"/>
          <a:stretch/>
        </p:blipFill>
        <p:spPr bwMode="auto">
          <a:xfrm>
            <a:off x="679926" y="685801"/>
            <a:ext cx="2477146" cy="201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Pajancoa\Star college\Progress report\Annual report SCS\Rocker sprayer spraying\IMG_20230517_1621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r="927" b="13642"/>
          <a:stretch/>
        </p:blipFill>
        <p:spPr bwMode="auto">
          <a:xfrm>
            <a:off x="4451085" y="955605"/>
            <a:ext cx="4960777" cy="2553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ajancoa\Star college\Progress report\Annual report SCS\Rocker sprayer spraying\IMG_20230517_162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r="3071" b="13641"/>
          <a:stretch/>
        </p:blipFill>
        <p:spPr bwMode="auto">
          <a:xfrm>
            <a:off x="4451087" y="3508930"/>
            <a:ext cx="4960776" cy="258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4188"/>
          <a:stretch/>
        </p:blipFill>
        <p:spPr bwMode="auto">
          <a:xfrm>
            <a:off x="679926" y="2698449"/>
            <a:ext cx="2477146" cy="2129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Pajancoa\Star college\Non recurring items\20230712_095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892"/>
          <a:stretch/>
        </p:blipFill>
        <p:spPr bwMode="auto">
          <a:xfrm>
            <a:off x="667075" y="4801917"/>
            <a:ext cx="2489994" cy="2081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1853" y="687112"/>
            <a:ext cx="1588231" cy="308374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</a:rPr>
              <a:t>Rocker sprayer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176" y="2603780"/>
            <a:ext cx="1496155" cy="308374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</a:rPr>
              <a:t>Power sprayer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081" y="4573313"/>
            <a:ext cx="1856189" cy="308374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</a:rPr>
              <a:t>Knapsack sprayer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4497" y="46038"/>
            <a:ext cx="9598937" cy="563562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Rockwell" panose="02060603020205020403" pitchFamily="18" charset="0"/>
              </a:rPr>
              <a:t>Practical exposure on handling of Plant Protection </a:t>
            </a:r>
            <a:r>
              <a:rPr lang="en-US" sz="22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equipments</a:t>
            </a:r>
            <a:endParaRPr lang="en-US" sz="2200" b="1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3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3"/>
          <a:stretch/>
        </p:blipFill>
        <p:spPr bwMode="auto">
          <a:xfrm>
            <a:off x="122569" y="840817"/>
            <a:ext cx="2643827" cy="2383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Pajancoa\Star college\Progress report\Annual report SCS\Bee box inspection\IMG_20230511_113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96" y="835588"/>
            <a:ext cx="2586139" cy="238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Pajancoa\Star college\Progress report\Annual report SCS\Bee box inspection\IMG_20230511_113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34" y="840815"/>
            <a:ext cx="2586139" cy="238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9259" r="26310" b="2778"/>
          <a:stretch/>
        </p:blipFill>
        <p:spPr bwMode="auto">
          <a:xfrm>
            <a:off x="105462" y="3222176"/>
            <a:ext cx="2678043" cy="2522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71285" y="237776"/>
            <a:ext cx="4025361" cy="448024"/>
          </a:xfrm>
          <a:blipFill>
            <a:blip r:embed="rId6"/>
            <a:tile tx="0" ty="0" sx="100000" sy="100000" flip="none" algn="tl"/>
          </a:blipFill>
          <a:ln w="38100">
            <a:solidFill>
              <a:srgbClr val="003300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Handling of Indian honeybee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96" y="3243945"/>
            <a:ext cx="2586139" cy="2521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75" y="813817"/>
            <a:ext cx="1454703" cy="238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2070" y="3139407"/>
            <a:ext cx="2500420" cy="2709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674" y="3200401"/>
            <a:ext cx="1454703" cy="254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105463" y="5744363"/>
            <a:ext cx="9272917" cy="104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2571" y="838200"/>
            <a:ext cx="928400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406575" y="813820"/>
            <a:ext cx="0" cy="495135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5459" y="813820"/>
            <a:ext cx="0" cy="495135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4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57" y="3606804"/>
            <a:ext cx="3252974" cy="300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47" y="762001"/>
            <a:ext cx="1734002" cy="28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48" y="762001"/>
            <a:ext cx="2942326" cy="28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92" y="762000"/>
            <a:ext cx="1733382" cy="2843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8142" y="85376"/>
            <a:ext cx="5325862" cy="44802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Hive inspection and Honey extraction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98" y="3635832"/>
            <a:ext cx="3191854" cy="2945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53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71" y="987005"/>
            <a:ext cx="2492358" cy="204448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Pajancoa\Star college\Non recurring items\20230712_121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9374" r="7109" b="9376"/>
          <a:stretch/>
        </p:blipFill>
        <p:spPr bwMode="auto">
          <a:xfrm>
            <a:off x="6253505" y="3262312"/>
            <a:ext cx="2861640" cy="2757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5730" y="6059221"/>
            <a:ext cx="2663717" cy="462263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sz="2500" b="1" dirty="0">
                <a:solidFill>
                  <a:srgbClr val="003300"/>
                </a:solidFill>
                <a:latin typeface="Rockwell" panose="02060603020205020403" pitchFamily="18" charset="0"/>
              </a:rPr>
              <a:t>Queen excluder</a:t>
            </a:r>
          </a:p>
        </p:txBody>
      </p:sp>
      <p:pic>
        <p:nvPicPr>
          <p:cNvPr id="1026" name="Picture 2" descr="E:\Pajancoa\Star college\Non recurring items\20230807_090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25748"/>
          <a:stretch/>
        </p:blipFill>
        <p:spPr bwMode="auto">
          <a:xfrm>
            <a:off x="248087" y="1219203"/>
            <a:ext cx="5459898" cy="34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3068" y="4874596"/>
            <a:ext cx="2772786" cy="462263"/>
          </a:xfrm>
          <a:prstGeom prst="rect">
            <a:avLst/>
          </a:prstGeom>
          <a:noFill/>
        </p:spPr>
        <p:txBody>
          <a:bodyPr wrap="none" lIns="76791" tIns="38396" rIns="76791" bIns="38396" rtlCol="0">
            <a:spAutoFit/>
          </a:bodyPr>
          <a:lstStyle/>
          <a:p>
            <a:r>
              <a:rPr lang="en-US" sz="2500" b="1" dirty="0">
                <a:solidFill>
                  <a:srgbClr val="003300"/>
                </a:solidFill>
                <a:latin typeface="Rockwell" panose="02060603020205020403" pitchFamily="18" charset="0"/>
              </a:rPr>
              <a:t>Italian bee hives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4497" y="58056"/>
            <a:ext cx="9598937" cy="838200"/>
          </a:xfrm>
          <a:blipFill>
            <a:blip r:embed="rId5"/>
            <a:tile tx="0" ty="0" sx="100000" sy="100000" flip="none" algn="tl"/>
          </a:blipFill>
          <a:ln w="38100">
            <a:solidFill>
              <a:srgbClr val="003300"/>
            </a:solidFill>
            <a:prstDash val="lgDash"/>
          </a:ln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Rockwell" panose="02060603020205020403" pitchFamily="18" charset="0"/>
              </a:rPr>
              <a:t>Proposed to introduce Italian honeybee at PAJANCOA &amp; RI, </a:t>
            </a:r>
            <a:r>
              <a:rPr lang="en-US" sz="24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Karaikal</a:t>
            </a:r>
            <a:endParaRPr lang="en-US" sz="2400" b="1" i="1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23069" y="5334000"/>
            <a:ext cx="26010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01218" y="6553200"/>
            <a:ext cx="2470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9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</TotalTime>
  <Words>1512</Words>
  <Application>Microsoft Office PowerPoint</Application>
  <PresentationFormat>A4 Paper (210x297 mm)</PresentationFormat>
  <Paragraphs>422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A. New practicals introduced in the current curriculum</vt:lpstr>
      <vt:lpstr>PowerPoint Presentation</vt:lpstr>
      <vt:lpstr>Extraction of soil borne insects from soil and plant debris with Berlese funnel trap</vt:lpstr>
      <vt:lpstr>PowerPoint Presentation</vt:lpstr>
      <vt:lpstr>Practical exposure on handling of Plant Protection equipments</vt:lpstr>
      <vt:lpstr>Handling of Indian honeybee</vt:lpstr>
      <vt:lpstr>Hive inspection and Honey extraction</vt:lpstr>
      <vt:lpstr>Proposed to introduce Italian honeybee at PAJANCOA &amp; RI, Karaikal</vt:lpstr>
      <vt:lpstr>Experiential learning on mulberry silkworm rearing</vt:lpstr>
      <vt:lpstr>B. Equipments procured for proposed practical – non recurring head</vt:lpstr>
      <vt:lpstr>Equipment’s procured for proposed practicals – Non Recurring head</vt:lpstr>
      <vt:lpstr>PowerPoint Presentation</vt:lpstr>
      <vt:lpstr>Laboratory consumables and students exposure visits – Recurring 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 of students exposure visit</vt:lpstr>
      <vt:lpstr>K.   Budget expenditure</vt:lpstr>
      <vt:lpstr>L. Future activities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Tamizh</dc:creator>
  <cp:lastModifiedBy>User</cp:lastModifiedBy>
  <cp:revision>212</cp:revision>
  <dcterms:created xsi:type="dcterms:W3CDTF">2006-08-16T00:00:00Z</dcterms:created>
  <dcterms:modified xsi:type="dcterms:W3CDTF">2023-08-09T09:10:26Z</dcterms:modified>
</cp:coreProperties>
</file>