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57" r:id="rId5"/>
    <p:sldId id="269" r:id="rId6"/>
    <p:sldId id="259" r:id="rId7"/>
    <p:sldId id="268" r:id="rId8"/>
    <p:sldId id="260" r:id="rId9"/>
    <p:sldId id="272" r:id="rId10"/>
    <p:sldId id="275" r:id="rId11"/>
    <p:sldId id="271" r:id="rId12"/>
    <p:sldId id="273" r:id="rId13"/>
    <p:sldId id="276" r:id="rId14"/>
    <p:sldId id="278" r:id="rId15"/>
    <p:sldId id="280" r:id="rId16"/>
    <p:sldId id="277" r:id="rId17"/>
    <p:sldId id="279" r:id="rId18"/>
    <p:sldId id="270" r:id="rId19"/>
    <p:sldId id="261" r:id="rId20"/>
    <p:sldId id="258" r:id="rId21"/>
    <p:sldId id="262" r:id="rId22"/>
    <p:sldId id="263" r:id="rId23"/>
    <p:sldId id="26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AB3ACF-5099-4E2D-B019-6D8315063F7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9235B53-2A04-4446-987B-A6EA8CD5C364}">
      <dgm:prSet phldrT="[Text]" custT="1"/>
      <dgm:spPr/>
      <dgm:t>
        <a:bodyPr/>
        <a:lstStyle/>
        <a:p>
          <a:pPr indent="-457200" algn="just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sz="2000" dirty="0" smtClean="0">
              <a:latin typeface="Baskerville Old Face" pitchFamily="18" charset="0"/>
            </a:rPr>
            <a:t>1. To create infrastructural facilities with </a:t>
          </a:r>
          <a:r>
            <a:rPr lang="en-US" sz="2200" dirty="0" smtClean="0">
              <a:latin typeface="Baskerville Old Face" pitchFamily="18" charset="0"/>
            </a:rPr>
            <a:t>instruments</a:t>
          </a:r>
          <a:r>
            <a:rPr lang="en-US" sz="2000" dirty="0" smtClean="0">
              <a:latin typeface="Baskerville Old Face" pitchFamily="18" charset="0"/>
            </a:rPr>
            <a:t> and chemicals to conduct practical classes for undergraduate students without any hindrance.</a:t>
          </a:r>
          <a:endParaRPr lang="en-US" sz="2000" dirty="0">
            <a:latin typeface="Baskerville Old Face" pitchFamily="18" charset="0"/>
          </a:endParaRPr>
        </a:p>
      </dgm:t>
    </dgm:pt>
    <dgm:pt modelId="{6CD07D9B-289C-4712-8598-7F1950DC09C0}" type="parTrans" cxnId="{AF5EAC07-509E-4BA9-9B43-69797D8451AD}">
      <dgm:prSet/>
      <dgm:spPr/>
      <dgm:t>
        <a:bodyPr/>
        <a:lstStyle/>
        <a:p>
          <a:endParaRPr lang="en-US"/>
        </a:p>
      </dgm:t>
    </dgm:pt>
    <dgm:pt modelId="{4D4BA701-CEB9-4958-AF4B-343D03C81E04}" type="sibTrans" cxnId="{AF5EAC07-509E-4BA9-9B43-69797D8451AD}">
      <dgm:prSet/>
      <dgm:spPr/>
      <dgm:t>
        <a:bodyPr/>
        <a:lstStyle/>
        <a:p>
          <a:endParaRPr lang="en-US"/>
        </a:p>
      </dgm:t>
    </dgm:pt>
    <dgm:pt modelId="{A9F5FCFD-D148-4385-AF41-C2B1232B7D61}">
      <dgm:prSet phldrT="[Text]" custT="1"/>
      <dgm:spPr/>
      <dgm:t>
        <a:bodyPr/>
        <a:lstStyle/>
        <a:p>
          <a:r>
            <a:rPr lang="en-US" sz="2200" b="1" dirty="0" smtClean="0"/>
            <a:t>Accomplished with the due support by DBT</a:t>
          </a:r>
          <a:endParaRPr lang="en-US" sz="2200" b="1" dirty="0"/>
        </a:p>
      </dgm:t>
    </dgm:pt>
    <dgm:pt modelId="{145DC662-85F9-4DF1-B2C6-CAB642A06675}" type="parTrans" cxnId="{48C1C0E4-650E-446D-B125-6BE3A76FE8A9}">
      <dgm:prSet/>
      <dgm:spPr/>
      <dgm:t>
        <a:bodyPr/>
        <a:lstStyle/>
        <a:p>
          <a:endParaRPr lang="en-US"/>
        </a:p>
      </dgm:t>
    </dgm:pt>
    <dgm:pt modelId="{6165DDAF-E459-48E0-BEDC-4D90BA221B9B}" type="sibTrans" cxnId="{48C1C0E4-650E-446D-B125-6BE3A76FE8A9}">
      <dgm:prSet/>
      <dgm:spPr/>
      <dgm:t>
        <a:bodyPr/>
        <a:lstStyle/>
        <a:p>
          <a:endParaRPr lang="en-US"/>
        </a:p>
      </dgm:t>
    </dgm:pt>
    <dgm:pt modelId="{B1F8908C-DBE6-4131-9789-BA041BA2F405}">
      <dgm:prSet phldrT="[Text]" custT="1"/>
      <dgm:spPr/>
      <dgm:t>
        <a:bodyPr/>
        <a:lstStyle/>
        <a:p>
          <a:pPr algn="just"/>
          <a:r>
            <a:rPr lang="en-US" sz="2200" dirty="0" smtClean="0">
              <a:latin typeface="Baskerville Old Face" pitchFamily="18" charset="0"/>
            </a:rPr>
            <a:t>2. To plan for student exposure visit to different institutes which will improve the quality of students and upgrade their knowledge to a greater extent.</a:t>
          </a:r>
          <a:endParaRPr lang="en-US" sz="2200" dirty="0">
            <a:latin typeface="Baskerville Old Face" pitchFamily="18" charset="0"/>
          </a:endParaRPr>
        </a:p>
      </dgm:t>
    </dgm:pt>
    <dgm:pt modelId="{9BE9B33E-9A46-43C8-8E29-C59EF0168F4B}" type="parTrans" cxnId="{689B8777-4D88-4067-BB2B-334398E0C713}">
      <dgm:prSet/>
      <dgm:spPr/>
      <dgm:t>
        <a:bodyPr/>
        <a:lstStyle/>
        <a:p>
          <a:endParaRPr lang="en-US"/>
        </a:p>
      </dgm:t>
    </dgm:pt>
    <dgm:pt modelId="{FA7FA1F5-ED3E-4221-A399-C96D1B60ADFD}" type="sibTrans" cxnId="{689B8777-4D88-4067-BB2B-334398E0C713}">
      <dgm:prSet/>
      <dgm:spPr/>
      <dgm:t>
        <a:bodyPr/>
        <a:lstStyle/>
        <a:p>
          <a:endParaRPr lang="en-US"/>
        </a:p>
      </dgm:t>
    </dgm:pt>
    <dgm:pt modelId="{3E061D3A-CD1F-4CDE-AF81-C46A7C25DC01}">
      <dgm:prSet phldrT="[Text]" custT="1"/>
      <dgm:spPr/>
      <dgm:t>
        <a:bodyPr/>
        <a:lstStyle/>
        <a:p>
          <a:r>
            <a:rPr lang="en-US" sz="2200" b="1" dirty="0" smtClean="0"/>
            <a:t>Accomplished with the due support by DBT</a:t>
          </a:r>
          <a:endParaRPr lang="en-US" sz="2200" b="1" dirty="0"/>
        </a:p>
      </dgm:t>
    </dgm:pt>
    <dgm:pt modelId="{0E45F73E-9CA7-428F-BC3D-89F877031A32}" type="parTrans" cxnId="{E160769C-BB5F-4DED-9B12-A9F982862FBF}">
      <dgm:prSet/>
      <dgm:spPr/>
      <dgm:t>
        <a:bodyPr/>
        <a:lstStyle/>
        <a:p>
          <a:endParaRPr lang="en-US"/>
        </a:p>
      </dgm:t>
    </dgm:pt>
    <dgm:pt modelId="{47E43070-496A-494E-AE0D-0A4C17FF8BAD}" type="sibTrans" cxnId="{E160769C-BB5F-4DED-9B12-A9F982862FBF}">
      <dgm:prSet/>
      <dgm:spPr/>
      <dgm:t>
        <a:bodyPr/>
        <a:lstStyle/>
        <a:p>
          <a:endParaRPr lang="en-US"/>
        </a:p>
      </dgm:t>
    </dgm:pt>
    <dgm:pt modelId="{E66660CF-1F8F-44B2-BD3D-5FEA16765C37}" type="pres">
      <dgm:prSet presAssocID="{68AB3ACF-5099-4E2D-B019-6D8315063F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2BF5B1-FDB7-4981-839E-800C8CACD556}" type="pres">
      <dgm:prSet presAssocID="{D9235B53-2A04-4446-987B-A6EA8CD5C36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1A7D31-FF81-4711-8613-C578434FB972}" type="pres">
      <dgm:prSet presAssocID="{D9235B53-2A04-4446-987B-A6EA8CD5C364}" presName="childText" presStyleLbl="revTx" presStyleIdx="0" presStyleCnt="2" custScaleY="501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1733F-9DF7-4FBC-8AF6-8A015B6BAFF6}" type="pres">
      <dgm:prSet presAssocID="{B1F8908C-DBE6-4131-9789-BA041BA2F40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A51242-C5AC-4E1C-90D7-56B9A32E9142}" type="pres">
      <dgm:prSet presAssocID="{B1F8908C-DBE6-4131-9789-BA041BA2F405}" presName="childText" presStyleLbl="revTx" presStyleIdx="1" presStyleCnt="2" custScaleY="380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9B8777-4D88-4067-BB2B-334398E0C713}" srcId="{68AB3ACF-5099-4E2D-B019-6D8315063F7E}" destId="{B1F8908C-DBE6-4131-9789-BA041BA2F405}" srcOrd="1" destOrd="0" parTransId="{9BE9B33E-9A46-43C8-8E29-C59EF0168F4B}" sibTransId="{FA7FA1F5-ED3E-4221-A399-C96D1B60ADFD}"/>
    <dgm:cxn modelId="{AF5EAC07-509E-4BA9-9B43-69797D8451AD}" srcId="{68AB3ACF-5099-4E2D-B019-6D8315063F7E}" destId="{D9235B53-2A04-4446-987B-A6EA8CD5C364}" srcOrd="0" destOrd="0" parTransId="{6CD07D9B-289C-4712-8598-7F1950DC09C0}" sibTransId="{4D4BA701-CEB9-4958-AF4B-343D03C81E04}"/>
    <dgm:cxn modelId="{0F46DF5B-902C-47F9-96B3-2727B2BC00D8}" type="presOf" srcId="{3E061D3A-CD1F-4CDE-AF81-C46A7C25DC01}" destId="{E8A51242-C5AC-4E1C-90D7-56B9A32E9142}" srcOrd="0" destOrd="0" presId="urn:microsoft.com/office/officeart/2005/8/layout/vList2"/>
    <dgm:cxn modelId="{C0165C72-54B8-4019-871B-36CF1C9DD907}" type="presOf" srcId="{68AB3ACF-5099-4E2D-B019-6D8315063F7E}" destId="{E66660CF-1F8F-44B2-BD3D-5FEA16765C37}" srcOrd="0" destOrd="0" presId="urn:microsoft.com/office/officeart/2005/8/layout/vList2"/>
    <dgm:cxn modelId="{548574CD-4E13-45F5-B7FE-EA561F380116}" type="presOf" srcId="{B1F8908C-DBE6-4131-9789-BA041BA2F405}" destId="{6DF1733F-9DF7-4FBC-8AF6-8A015B6BAFF6}" srcOrd="0" destOrd="0" presId="urn:microsoft.com/office/officeart/2005/8/layout/vList2"/>
    <dgm:cxn modelId="{B2E8355A-4F83-49F4-B640-557DC0AB57E6}" type="presOf" srcId="{D9235B53-2A04-4446-987B-A6EA8CD5C364}" destId="{D82BF5B1-FDB7-4981-839E-800C8CACD556}" srcOrd="0" destOrd="0" presId="urn:microsoft.com/office/officeart/2005/8/layout/vList2"/>
    <dgm:cxn modelId="{48C1C0E4-650E-446D-B125-6BE3A76FE8A9}" srcId="{D9235B53-2A04-4446-987B-A6EA8CD5C364}" destId="{A9F5FCFD-D148-4385-AF41-C2B1232B7D61}" srcOrd="0" destOrd="0" parTransId="{145DC662-85F9-4DF1-B2C6-CAB642A06675}" sibTransId="{6165DDAF-E459-48E0-BEDC-4D90BA221B9B}"/>
    <dgm:cxn modelId="{C01C8F56-580E-42F8-AA70-75F61543D827}" type="presOf" srcId="{A9F5FCFD-D148-4385-AF41-C2B1232B7D61}" destId="{801A7D31-FF81-4711-8613-C578434FB972}" srcOrd="0" destOrd="0" presId="urn:microsoft.com/office/officeart/2005/8/layout/vList2"/>
    <dgm:cxn modelId="{E160769C-BB5F-4DED-9B12-A9F982862FBF}" srcId="{B1F8908C-DBE6-4131-9789-BA041BA2F405}" destId="{3E061D3A-CD1F-4CDE-AF81-C46A7C25DC01}" srcOrd="0" destOrd="0" parTransId="{0E45F73E-9CA7-428F-BC3D-89F877031A32}" sibTransId="{47E43070-496A-494E-AE0D-0A4C17FF8BAD}"/>
    <dgm:cxn modelId="{67C59C6B-43F2-436F-BC9D-E0B0BDFDA774}" type="presParOf" srcId="{E66660CF-1F8F-44B2-BD3D-5FEA16765C37}" destId="{D82BF5B1-FDB7-4981-839E-800C8CACD556}" srcOrd="0" destOrd="0" presId="urn:microsoft.com/office/officeart/2005/8/layout/vList2"/>
    <dgm:cxn modelId="{FBB39329-CD5E-4131-9CEC-A6DABA42F9CD}" type="presParOf" srcId="{E66660CF-1F8F-44B2-BD3D-5FEA16765C37}" destId="{801A7D31-FF81-4711-8613-C578434FB972}" srcOrd="1" destOrd="0" presId="urn:microsoft.com/office/officeart/2005/8/layout/vList2"/>
    <dgm:cxn modelId="{FD61E652-CDD8-4373-9674-4B486A960A8B}" type="presParOf" srcId="{E66660CF-1F8F-44B2-BD3D-5FEA16765C37}" destId="{6DF1733F-9DF7-4FBC-8AF6-8A015B6BAFF6}" srcOrd="2" destOrd="0" presId="urn:microsoft.com/office/officeart/2005/8/layout/vList2"/>
    <dgm:cxn modelId="{5D0A78EA-27EA-4E61-A275-15C148F1EFBF}" type="presParOf" srcId="{E66660CF-1F8F-44B2-BD3D-5FEA16765C37}" destId="{E8A51242-C5AC-4E1C-90D7-56B9A32E914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CF3CD6-C456-4134-A928-603032F38DB5}" type="doc">
      <dgm:prSet loTypeId="urn:microsoft.com/office/officeart/2005/8/layout/vList5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486177F3-D964-42AC-8FBA-1727524F8C5D}">
      <dgm:prSet phldrT="[Text]" custT="1"/>
      <dgm:spPr/>
      <dgm:t>
        <a:bodyPr/>
        <a:lstStyle/>
        <a:p>
          <a:r>
            <a:rPr lang="en-US" sz="2000" dirty="0" smtClean="0"/>
            <a:t>1.</a:t>
          </a:r>
          <a:endParaRPr lang="en-US" sz="2000" dirty="0"/>
        </a:p>
      </dgm:t>
    </dgm:pt>
    <dgm:pt modelId="{B413CBB0-271B-4278-8D7E-E656F1FED7FC}" type="parTrans" cxnId="{24B55A91-14CD-46F2-95A0-6D310EC85A34}">
      <dgm:prSet/>
      <dgm:spPr/>
      <dgm:t>
        <a:bodyPr/>
        <a:lstStyle/>
        <a:p>
          <a:endParaRPr lang="en-US" sz="2000"/>
        </a:p>
      </dgm:t>
    </dgm:pt>
    <dgm:pt modelId="{A6E6D52D-0A0F-4DC6-BA72-C7CD0ED51F0E}" type="sibTrans" cxnId="{24B55A91-14CD-46F2-95A0-6D310EC85A34}">
      <dgm:prSet/>
      <dgm:spPr/>
      <dgm:t>
        <a:bodyPr/>
        <a:lstStyle/>
        <a:p>
          <a:endParaRPr lang="en-US" sz="2000"/>
        </a:p>
      </dgm:t>
    </dgm:pt>
    <dgm:pt modelId="{39CC3968-27DF-4DE0-85EC-8877CB281D53}">
      <dgm:prSet phldrT="[Text]" custT="1"/>
      <dgm:spPr/>
      <dgm:t>
        <a:bodyPr/>
        <a:lstStyle/>
        <a:p>
          <a:pPr algn="just"/>
          <a:r>
            <a:rPr lang="en-US" sz="2000" dirty="0" smtClean="0">
              <a:latin typeface="Constantia" pitchFamily="18" charset="0"/>
            </a:rPr>
            <a:t>The effective bio inoculants identified with the assistance from DBT – SCS need to be evaluated under both pot culture and field level experiments to market the </a:t>
          </a:r>
          <a:r>
            <a:rPr lang="en-US" sz="2000" dirty="0" err="1" smtClean="0">
              <a:latin typeface="Constantia" pitchFamily="18" charset="0"/>
            </a:rPr>
            <a:t>biofertilizer</a:t>
          </a:r>
          <a:r>
            <a:rPr lang="en-US" sz="2000" dirty="0" smtClean="0">
              <a:latin typeface="Constantia" pitchFamily="18" charset="0"/>
            </a:rPr>
            <a:t> for the benefit of farmers.</a:t>
          </a:r>
          <a:endParaRPr lang="en-US" sz="2000" dirty="0">
            <a:latin typeface="Constantia" pitchFamily="18" charset="0"/>
          </a:endParaRPr>
        </a:p>
      </dgm:t>
    </dgm:pt>
    <dgm:pt modelId="{B2C8F7A3-D1F8-4C68-91C5-5DF67C6CDA8B}" type="parTrans" cxnId="{0D55E223-A29D-4FEF-84F4-ED0C5AA82403}">
      <dgm:prSet/>
      <dgm:spPr/>
      <dgm:t>
        <a:bodyPr/>
        <a:lstStyle/>
        <a:p>
          <a:endParaRPr lang="en-US" sz="2000"/>
        </a:p>
      </dgm:t>
    </dgm:pt>
    <dgm:pt modelId="{CE26CF98-9D52-4D3C-A6B5-DEA3BEA411C4}" type="sibTrans" cxnId="{0D55E223-A29D-4FEF-84F4-ED0C5AA82403}">
      <dgm:prSet/>
      <dgm:spPr/>
      <dgm:t>
        <a:bodyPr/>
        <a:lstStyle/>
        <a:p>
          <a:endParaRPr lang="en-US" sz="2000"/>
        </a:p>
      </dgm:t>
    </dgm:pt>
    <dgm:pt modelId="{4E9E3E29-4860-4BBB-B9A6-386DBD4E90A4}">
      <dgm:prSet phldrT="[Text]" custT="1"/>
      <dgm:spPr/>
      <dgm:t>
        <a:bodyPr/>
        <a:lstStyle/>
        <a:p>
          <a:r>
            <a:rPr lang="en-US" sz="2000" dirty="0" smtClean="0"/>
            <a:t>2.</a:t>
          </a:r>
          <a:endParaRPr lang="en-US" sz="2000" dirty="0"/>
        </a:p>
      </dgm:t>
    </dgm:pt>
    <dgm:pt modelId="{669CBFCC-93AD-4F36-9D44-5EE638EC9C13}" type="parTrans" cxnId="{19BDB8ED-C405-48A1-951F-5433017AC634}">
      <dgm:prSet/>
      <dgm:spPr/>
      <dgm:t>
        <a:bodyPr/>
        <a:lstStyle/>
        <a:p>
          <a:endParaRPr lang="en-US" sz="2000"/>
        </a:p>
      </dgm:t>
    </dgm:pt>
    <dgm:pt modelId="{AE8081FF-6B72-4364-84F1-FDD55854DDBE}" type="sibTrans" cxnId="{19BDB8ED-C405-48A1-951F-5433017AC634}">
      <dgm:prSet/>
      <dgm:spPr/>
      <dgm:t>
        <a:bodyPr/>
        <a:lstStyle/>
        <a:p>
          <a:endParaRPr lang="en-US" sz="2000"/>
        </a:p>
      </dgm:t>
    </dgm:pt>
    <dgm:pt modelId="{06FD9560-281E-474C-9D78-7EBE70A35CE0}">
      <dgm:prSet phldrT="[Text]" custT="1"/>
      <dgm:spPr/>
      <dgm:t>
        <a:bodyPr/>
        <a:lstStyle/>
        <a:p>
          <a:pPr marL="114300" indent="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dirty="0" smtClean="0">
              <a:latin typeface="Constantia" pitchFamily="18" charset="0"/>
            </a:rPr>
            <a:t>For large scale production, </a:t>
          </a:r>
          <a:r>
            <a:rPr lang="en-US" sz="2000" dirty="0" err="1" smtClean="0">
              <a:latin typeface="Constantia" pitchFamily="18" charset="0"/>
            </a:rPr>
            <a:t>fermentors</a:t>
          </a:r>
          <a:r>
            <a:rPr lang="en-US" sz="2000" dirty="0" smtClean="0">
              <a:latin typeface="Constantia" pitchFamily="18" charset="0"/>
            </a:rPr>
            <a:t> with larger capacities can adopt for mass multiplication of desired products (carrier and liquid based formulations) in a faster manner. </a:t>
          </a:r>
          <a:endParaRPr lang="en-US" sz="2000" dirty="0">
            <a:latin typeface="Constantia" pitchFamily="18" charset="0"/>
          </a:endParaRPr>
        </a:p>
      </dgm:t>
    </dgm:pt>
    <dgm:pt modelId="{900FED8F-75E6-4A33-AC83-BC07FBD64FE0}" type="parTrans" cxnId="{D6A59488-787C-4B51-9B30-94D5218342AB}">
      <dgm:prSet/>
      <dgm:spPr/>
      <dgm:t>
        <a:bodyPr/>
        <a:lstStyle/>
        <a:p>
          <a:endParaRPr lang="en-US" sz="2000"/>
        </a:p>
      </dgm:t>
    </dgm:pt>
    <dgm:pt modelId="{36EC7A34-DE25-4696-BBA2-112BC0B36DF0}" type="sibTrans" cxnId="{D6A59488-787C-4B51-9B30-94D5218342AB}">
      <dgm:prSet/>
      <dgm:spPr/>
      <dgm:t>
        <a:bodyPr/>
        <a:lstStyle/>
        <a:p>
          <a:endParaRPr lang="en-US" sz="2000"/>
        </a:p>
      </dgm:t>
    </dgm:pt>
    <dgm:pt modelId="{F7272CFF-A7AB-48DB-8FCB-16C1E2A785DF}">
      <dgm:prSet phldrT="[Text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dirty="0" smtClean="0"/>
        </a:p>
        <a:p>
          <a:pPr marL="114300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 dirty="0"/>
        </a:p>
      </dgm:t>
    </dgm:pt>
    <dgm:pt modelId="{1E9ABDF6-29BE-4B6A-8C01-A1F79F9FC286}" type="parTrans" cxnId="{EFEA426F-E64E-4D85-BBF3-8DB8B68E07B1}">
      <dgm:prSet/>
      <dgm:spPr/>
      <dgm:t>
        <a:bodyPr/>
        <a:lstStyle/>
        <a:p>
          <a:endParaRPr lang="en-US" sz="2000"/>
        </a:p>
      </dgm:t>
    </dgm:pt>
    <dgm:pt modelId="{0D48E5B2-A40F-4C6D-B346-7280D933E729}" type="sibTrans" cxnId="{EFEA426F-E64E-4D85-BBF3-8DB8B68E07B1}">
      <dgm:prSet/>
      <dgm:spPr/>
      <dgm:t>
        <a:bodyPr/>
        <a:lstStyle/>
        <a:p>
          <a:endParaRPr lang="en-US" sz="2000"/>
        </a:p>
      </dgm:t>
    </dgm:pt>
    <dgm:pt modelId="{A6F8CA45-6D72-48A9-8A2C-085331D70413}">
      <dgm:prSet phldrT="[Text]" custT="1"/>
      <dgm:spPr/>
      <dgm:t>
        <a:bodyPr/>
        <a:lstStyle/>
        <a:p>
          <a:r>
            <a:rPr lang="en-US" sz="2000" dirty="0" smtClean="0"/>
            <a:t>3.</a:t>
          </a:r>
          <a:endParaRPr lang="en-US" sz="2000" dirty="0"/>
        </a:p>
      </dgm:t>
    </dgm:pt>
    <dgm:pt modelId="{46A19A06-5B11-4727-A645-CCF634920AD1}" type="parTrans" cxnId="{A296B6A6-61A3-4A59-97D0-F77C37A215C4}">
      <dgm:prSet/>
      <dgm:spPr/>
      <dgm:t>
        <a:bodyPr/>
        <a:lstStyle/>
        <a:p>
          <a:endParaRPr lang="en-US" sz="2000"/>
        </a:p>
      </dgm:t>
    </dgm:pt>
    <dgm:pt modelId="{14B2E6A3-AFC1-4970-9FBE-12294BE8A0DE}" type="sibTrans" cxnId="{A296B6A6-61A3-4A59-97D0-F77C37A215C4}">
      <dgm:prSet/>
      <dgm:spPr/>
      <dgm:t>
        <a:bodyPr/>
        <a:lstStyle/>
        <a:p>
          <a:endParaRPr lang="en-US" sz="2000"/>
        </a:p>
      </dgm:t>
    </dgm:pt>
    <dgm:pt modelId="{639BD2C2-DD45-43CA-9CB7-16E9B40CE508}">
      <dgm:prSet phldrT="[Text]" custT="1"/>
      <dgm:spPr/>
      <dgm:t>
        <a:bodyPr/>
        <a:lstStyle/>
        <a:p>
          <a:pPr algn="just"/>
          <a:r>
            <a:rPr lang="en-US" sz="2000" dirty="0" smtClean="0">
              <a:latin typeface="Constantia" pitchFamily="18" charset="0"/>
            </a:rPr>
            <a:t>Moreover students can successfully involved in this mass production activity may leads to </a:t>
          </a:r>
          <a:r>
            <a:rPr lang="en-US" sz="2000" dirty="0" err="1" smtClean="0">
              <a:latin typeface="Constantia" pitchFamily="18" charset="0"/>
            </a:rPr>
            <a:t>enterpreunership</a:t>
          </a:r>
          <a:r>
            <a:rPr lang="en-US" sz="2000" dirty="0" smtClean="0">
              <a:latin typeface="Constantia" pitchFamily="18" charset="0"/>
            </a:rPr>
            <a:t> development rather than taking students for </a:t>
          </a:r>
          <a:r>
            <a:rPr lang="en-US" sz="2000" dirty="0" err="1" smtClean="0">
              <a:latin typeface="Constantia" pitchFamily="18" charset="0"/>
            </a:rPr>
            <a:t>bioferilizer</a:t>
          </a:r>
          <a:r>
            <a:rPr lang="en-US" sz="2000" dirty="0" smtClean="0">
              <a:latin typeface="Constantia" pitchFamily="18" charset="0"/>
            </a:rPr>
            <a:t> production units.</a:t>
          </a:r>
          <a:endParaRPr lang="en-US" sz="2000" dirty="0">
            <a:latin typeface="Constantia" pitchFamily="18" charset="0"/>
          </a:endParaRPr>
        </a:p>
      </dgm:t>
    </dgm:pt>
    <dgm:pt modelId="{1FE0C20D-282C-450E-B672-6EA022F07C43}" type="parTrans" cxnId="{4573C024-314C-4E79-BA9D-3DF5BCE9B68C}">
      <dgm:prSet/>
      <dgm:spPr/>
      <dgm:t>
        <a:bodyPr/>
        <a:lstStyle/>
        <a:p>
          <a:endParaRPr lang="en-US" sz="2000"/>
        </a:p>
      </dgm:t>
    </dgm:pt>
    <dgm:pt modelId="{BC6C9AEB-35BA-4FE2-AFE0-4FA1BF16C323}" type="sibTrans" cxnId="{4573C024-314C-4E79-BA9D-3DF5BCE9B68C}">
      <dgm:prSet/>
      <dgm:spPr/>
      <dgm:t>
        <a:bodyPr/>
        <a:lstStyle/>
        <a:p>
          <a:endParaRPr lang="en-US" sz="2000"/>
        </a:p>
      </dgm:t>
    </dgm:pt>
    <dgm:pt modelId="{E4029BF3-6DCD-4453-93DD-7632242C87D5}">
      <dgm:prSet phldrT="[Text]" custT="1"/>
      <dgm:spPr/>
      <dgm:t>
        <a:bodyPr/>
        <a:lstStyle/>
        <a:p>
          <a:pPr marL="114300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 dirty="0"/>
        </a:p>
      </dgm:t>
    </dgm:pt>
    <dgm:pt modelId="{561821CC-704D-4215-9B87-6312027CA960}" type="parTrans" cxnId="{F654049D-B8DA-45E8-8A1D-76AA5041783F}">
      <dgm:prSet/>
      <dgm:spPr/>
      <dgm:t>
        <a:bodyPr/>
        <a:lstStyle/>
        <a:p>
          <a:endParaRPr lang="en-US" sz="2000"/>
        </a:p>
      </dgm:t>
    </dgm:pt>
    <dgm:pt modelId="{75A15FDA-37D4-4346-A1F4-2B0638F2A96A}" type="sibTrans" cxnId="{F654049D-B8DA-45E8-8A1D-76AA5041783F}">
      <dgm:prSet/>
      <dgm:spPr/>
      <dgm:t>
        <a:bodyPr/>
        <a:lstStyle/>
        <a:p>
          <a:endParaRPr lang="en-US" sz="2000"/>
        </a:p>
      </dgm:t>
    </dgm:pt>
    <dgm:pt modelId="{40BC03AA-B064-4862-AC33-0D478A01DA5A}">
      <dgm:prSet phldrT="[Text]" custT="1"/>
      <dgm:spPr/>
      <dgm:t>
        <a:bodyPr/>
        <a:lstStyle/>
        <a:p>
          <a:pPr marL="114300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 dirty="0">
            <a:latin typeface="Constantia" pitchFamily="18" charset="0"/>
          </a:endParaRPr>
        </a:p>
      </dgm:t>
    </dgm:pt>
    <dgm:pt modelId="{2B97BB3C-66A1-4772-84AC-2DA71BF3082C}" type="parTrans" cxnId="{96F9076D-A5F5-4750-BDBC-B888DB2B9374}">
      <dgm:prSet/>
      <dgm:spPr/>
      <dgm:t>
        <a:bodyPr/>
        <a:lstStyle/>
        <a:p>
          <a:endParaRPr lang="en-US" sz="2000"/>
        </a:p>
      </dgm:t>
    </dgm:pt>
    <dgm:pt modelId="{F94976F4-6009-41AD-A6D3-770ABA9628E4}" type="sibTrans" cxnId="{96F9076D-A5F5-4750-BDBC-B888DB2B9374}">
      <dgm:prSet/>
      <dgm:spPr/>
      <dgm:t>
        <a:bodyPr/>
        <a:lstStyle/>
        <a:p>
          <a:endParaRPr lang="en-US" sz="2000"/>
        </a:p>
      </dgm:t>
    </dgm:pt>
    <dgm:pt modelId="{437EB8BC-B5DF-453D-AF49-64BE046F4AAF}" type="pres">
      <dgm:prSet presAssocID="{5CCF3CD6-C456-4134-A928-603032F38D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0B6A3A-6775-4207-871A-B92AA2D2D498}" type="pres">
      <dgm:prSet presAssocID="{486177F3-D964-42AC-8FBA-1727524F8C5D}" presName="linNode" presStyleCnt="0"/>
      <dgm:spPr/>
    </dgm:pt>
    <dgm:pt modelId="{A591A2EE-9944-46BC-8EAC-CA464D0D6AAF}" type="pres">
      <dgm:prSet presAssocID="{486177F3-D964-42AC-8FBA-1727524F8C5D}" presName="parentText" presStyleLbl="node1" presStyleIdx="0" presStyleCnt="3" custScaleX="21528" custScaleY="4402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FE0305-485F-4A95-BE8D-A6FB290A2D76}" type="pres">
      <dgm:prSet presAssocID="{486177F3-D964-42AC-8FBA-1727524F8C5D}" presName="descendantText" presStyleLbl="alignAccFollowNode1" presStyleIdx="0" presStyleCnt="3" custScaleX="131120" custLinFactNeighborY="-48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6E5460-C663-41F7-A60E-E56A64A10156}" type="pres">
      <dgm:prSet presAssocID="{A6E6D52D-0A0F-4DC6-BA72-C7CD0ED51F0E}" presName="sp" presStyleCnt="0"/>
      <dgm:spPr/>
    </dgm:pt>
    <dgm:pt modelId="{E076F23E-8F50-48CC-A2D9-BB9DE9169E46}" type="pres">
      <dgm:prSet presAssocID="{4E9E3E29-4860-4BBB-B9A6-386DBD4E90A4}" presName="linNode" presStyleCnt="0"/>
      <dgm:spPr/>
    </dgm:pt>
    <dgm:pt modelId="{7AD6A3D3-7E37-4846-A6A9-664FE939568B}" type="pres">
      <dgm:prSet presAssocID="{4E9E3E29-4860-4BBB-B9A6-386DBD4E90A4}" presName="parentText" presStyleLbl="node1" presStyleIdx="1" presStyleCnt="3" custScaleX="21528" custScaleY="388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7F7F23-A680-45B8-9DB7-EA651252B985}" type="pres">
      <dgm:prSet presAssocID="{4E9E3E29-4860-4BBB-B9A6-386DBD4E90A4}" presName="descendantText" presStyleLbl="alignAccFollowNode1" presStyleIdx="1" presStyleCnt="3" custScaleX="1311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B8568-983A-48AF-A5CA-28A0FB0A0FB1}" type="pres">
      <dgm:prSet presAssocID="{AE8081FF-6B72-4364-84F1-FDD55854DDBE}" presName="sp" presStyleCnt="0"/>
      <dgm:spPr/>
    </dgm:pt>
    <dgm:pt modelId="{75E617F7-7088-4026-86AD-D4D087858B5F}" type="pres">
      <dgm:prSet presAssocID="{A6F8CA45-6D72-48A9-8A2C-085331D70413}" presName="linNode" presStyleCnt="0"/>
      <dgm:spPr/>
    </dgm:pt>
    <dgm:pt modelId="{8C2FD55E-8DB3-4F4A-8631-37E28BEC1B5E}" type="pres">
      <dgm:prSet presAssocID="{A6F8CA45-6D72-48A9-8A2C-085331D70413}" presName="parentText" presStyleLbl="node1" presStyleIdx="2" presStyleCnt="3" custScaleX="21528" custScaleY="3020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497E04-4407-4881-8859-50E5FC8A6212}" type="pres">
      <dgm:prSet presAssocID="{A6F8CA45-6D72-48A9-8A2C-085331D70413}" presName="descendantText" presStyleLbl="alignAccFollowNode1" presStyleIdx="2" presStyleCnt="3" custScaleX="1311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54049D-B8DA-45E8-8A1D-76AA5041783F}" srcId="{4E9E3E29-4860-4BBB-B9A6-386DBD4E90A4}" destId="{E4029BF3-6DCD-4453-93DD-7632242C87D5}" srcOrd="0" destOrd="0" parTransId="{561821CC-704D-4215-9B87-6312027CA960}" sibTransId="{75A15FDA-37D4-4346-A1F4-2B0638F2A96A}"/>
    <dgm:cxn modelId="{476253D1-9E53-48E0-80D0-0654A174266B}" type="presOf" srcId="{06FD9560-281E-474C-9D78-7EBE70A35CE0}" destId="{047F7F23-A680-45B8-9DB7-EA651252B985}" srcOrd="0" destOrd="2" presId="urn:microsoft.com/office/officeart/2005/8/layout/vList5"/>
    <dgm:cxn modelId="{DA2C8493-9201-43CC-A654-6BA1538FDB7E}" type="presOf" srcId="{486177F3-D964-42AC-8FBA-1727524F8C5D}" destId="{A591A2EE-9944-46BC-8EAC-CA464D0D6AAF}" srcOrd="0" destOrd="0" presId="urn:microsoft.com/office/officeart/2005/8/layout/vList5"/>
    <dgm:cxn modelId="{1CC298F0-7403-461A-ADC9-39A32E1D64E2}" type="presOf" srcId="{639BD2C2-DD45-43CA-9CB7-16E9B40CE508}" destId="{F6497E04-4407-4881-8859-50E5FC8A6212}" srcOrd="0" destOrd="0" presId="urn:microsoft.com/office/officeart/2005/8/layout/vList5"/>
    <dgm:cxn modelId="{D6A59488-787C-4B51-9B30-94D5218342AB}" srcId="{4E9E3E29-4860-4BBB-B9A6-386DBD4E90A4}" destId="{06FD9560-281E-474C-9D78-7EBE70A35CE0}" srcOrd="2" destOrd="0" parTransId="{900FED8F-75E6-4A33-AC83-BC07FBD64FE0}" sibTransId="{36EC7A34-DE25-4696-BBA2-112BC0B36DF0}"/>
    <dgm:cxn modelId="{76A9A603-2BD0-4AB0-BDAE-18353743CA88}" type="presOf" srcId="{4E9E3E29-4860-4BBB-B9A6-386DBD4E90A4}" destId="{7AD6A3D3-7E37-4846-A6A9-664FE939568B}" srcOrd="0" destOrd="0" presId="urn:microsoft.com/office/officeart/2005/8/layout/vList5"/>
    <dgm:cxn modelId="{EFEA426F-E64E-4D85-BBF3-8DB8B68E07B1}" srcId="{4E9E3E29-4860-4BBB-B9A6-386DBD4E90A4}" destId="{F7272CFF-A7AB-48DB-8FCB-16C1E2A785DF}" srcOrd="3" destOrd="0" parTransId="{1E9ABDF6-29BE-4B6A-8C01-A1F79F9FC286}" sibTransId="{0D48E5B2-A40F-4C6D-B346-7280D933E729}"/>
    <dgm:cxn modelId="{A296B6A6-61A3-4A59-97D0-F77C37A215C4}" srcId="{5CCF3CD6-C456-4134-A928-603032F38DB5}" destId="{A6F8CA45-6D72-48A9-8A2C-085331D70413}" srcOrd="2" destOrd="0" parTransId="{46A19A06-5B11-4727-A645-CCF634920AD1}" sibTransId="{14B2E6A3-AFC1-4970-9FBE-12294BE8A0DE}"/>
    <dgm:cxn modelId="{96F9076D-A5F5-4750-BDBC-B888DB2B9374}" srcId="{4E9E3E29-4860-4BBB-B9A6-386DBD4E90A4}" destId="{40BC03AA-B064-4862-AC33-0D478A01DA5A}" srcOrd="1" destOrd="0" parTransId="{2B97BB3C-66A1-4772-84AC-2DA71BF3082C}" sibTransId="{F94976F4-6009-41AD-A6D3-770ABA9628E4}"/>
    <dgm:cxn modelId="{19BDB8ED-C405-48A1-951F-5433017AC634}" srcId="{5CCF3CD6-C456-4134-A928-603032F38DB5}" destId="{4E9E3E29-4860-4BBB-B9A6-386DBD4E90A4}" srcOrd="1" destOrd="0" parTransId="{669CBFCC-93AD-4F36-9D44-5EE638EC9C13}" sibTransId="{AE8081FF-6B72-4364-84F1-FDD55854DDBE}"/>
    <dgm:cxn modelId="{28C57720-AE82-464B-8716-89F1366A3A34}" type="presOf" srcId="{5CCF3CD6-C456-4134-A928-603032F38DB5}" destId="{437EB8BC-B5DF-453D-AF49-64BE046F4AAF}" srcOrd="0" destOrd="0" presId="urn:microsoft.com/office/officeart/2005/8/layout/vList5"/>
    <dgm:cxn modelId="{0D55E223-A29D-4FEF-84F4-ED0C5AA82403}" srcId="{486177F3-D964-42AC-8FBA-1727524F8C5D}" destId="{39CC3968-27DF-4DE0-85EC-8877CB281D53}" srcOrd="0" destOrd="0" parTransId="{B2C8F7A3-D1F8-4C68-91C5-5DF67C6CDA8B}" sibTransId="{CE26CF98-9D52-4D3C-A6B5-DEA3BEA411C4}"/>
    <dgm:cxn modelId="{BD547802-79DC-4C40-AC36-BDF91131912C}" type="presOf" srcId="{A6F8CA45-6D72-48A9-8A2C-085331D70413}" destId="{8C2FD55E-8DB3-4F4A-8631-37E28BEC1B5E}" srcOrd="0" destOrd="0" presId="urn:microsoft.com/office/officeart/2005/8/layout/vList5"/>
    <dgm:cxn modelId="{80780B8F-959F-49A4-AFA4-2AA00ACABE07}" type="presOf" srcId="{39CC3968-27DF-4DE0-85EC-8877CB281D53}" destId="{3DFE0305-485F-4A95-BE8D-A6FB290A2D76}" srcOrd="0" destOrd="0" presId="urn:microsoft.com/office/officeart/2005/8/layout/vList5"/>
    <dgm:cxn modelId="{EE2D485E-0B75-4BAB-BEAA-439C8CDD1180}" type="presOf" srcId="{F7272CFF-A7AB-48DB-8FCB-16C1E2A785DF}" destId="{047F7F23-A680-45B8-9DB7-EA651252B985}" srcOrd="0" destOrd="3" presId="urn:microsoft.com/office/officeart/2005/8/layout/vList5"/>
    <dgm:cxn modelId="{4573C024-314C-4E79-BA9D-3DF5BCE9B68C}" srcId="{A6F8CA45-6D72-48A9-8A2C-085331D70413}" destId="{639BD2C2-DD45-43CA-9CB7-16E9B40CE508}" srcOrd="0" destOrd="0" parTransId="{1FE0C20D-282C-450E-B672-6EA022F07C43}" sibTransId="{BC6C9AEB-35BA-4FE2-AFE0-4FA1BF16C323}"/>
    <dgm:cxn modelId="{D2D17FF0-47E8-4376-8B8B-349179C094B2}" type="presOf" srcId="{40BC03AA-B064-4862-AC33-0D478A01DA5A}" destId="{047F7F23-A680-45B8-9DB7-EA651252B985}" srcOrd="0" destOrd="1" presId="urn:microsoft.com/office/officeart/2005/8/layout/vList5"/>
    <dgm:cxn modelId="{24B55A91-14CD-46F2-95A0-6D310EC85A34}" srcId="{5CCF3CD6-C456-4134-A928-603032F38DB5}" destId="{486177F3-D964-42AC-8FBA-1727524F8C5D}" srcOrd="0" destOrd="0" parTransId="{B413CBB0-271B-4278-8D7E-E656F1FED7FC}" sibTransId="{A6E6D52D-0A0F-4DC6-BA72-C7CD0ED51F0E}"/>
    <dgm:cxn modelId="{006D0224-B6FB-4979-839C-50CC37ED7F3F}" type="presOf" srcId="{E4029BF3-6DCD-4453-93DD-7632242C87D5}" destId="{047F7F23-A680-45B8-9DB7-EA651252B985}" srcOrd="0" destOrd="0" presId="urn:microsoft.com/office/officeart/2005/8/layout/vList5"/>
    <dgm:cxn modelId="{5268B076-F5F9-4A7B-B9BC-7DE1E9649BD4}" type="presParOf" srcId="{437EB8BC-B5DF-453D-AF49-64BE046F4AAF}" destId="{DA0B6A3A-6775-4207-871A-B92AA2D2D498}" srcOrd="0" destOrd="0" presId="urn:microsoft.com/office/officeart/2005/8/layout/vList5"/>
    <dgm:cxn modelId="{D302C94E-F77E-4F26-B210-DB9E25A78C50}" type="presParOf" srcId="{DA0B6A3A-6775-4207-871A-B92AA2D2D498}" destId="{A591A2EE-9944-46BC-8EAC-CA464D0D6AAF}" srcOrd="0" destOrd="0" presId="urn:microsoft.com/office/officeart/2005/8/layout/vList5"/>
    <dgm:cxn modelId="{45AE4578-B2DC-4F9E-A88A-6B08DAA31AD3}" type="presParOf" srcId="{DA0B6A3A-6775-4207-871A-B92AA2D2D498}" destId="{3DFE0305-485F-4A95-BE8D-A6FB290A2D76}" srcOrd="1" destOrd="0" presId="urn:microsoft.com/office/officeart/2005/8/layout/vList5"/>
    <dgm:cxn modelId="{86AB3F1D-C110-4A39-B9D0-EB59E810B7FE}" type="presParOf" srcId="{437EB8BC-B5DF-453D-AF49-64BE046F4AAF}" destId="{026E5460-C663-41F7-A60E-E56A64A10156}" srcOrd="1" destOrd="0" presId="urn:microsoft.com/office/officeart/2005/8/layout/vList5"/>
    <dgm:cxn modelId="{23160E4B-D50B-4D1F-8601-AD00F36A69D2}" type="presParOf" srcId="{437EB8BC-B5DF-453D-AF49-64BE046F4AAF}" destId="{E076F23E-8F50-48CC-A2D9-BB9DE9169E46}" srcOrd="2" destOrd="0" presId="urn:microsoft.com/office/officeart/2005/8/layout/vList5"/>
    <dgm:cxn modelId="{6F5F05E3-1359-4E7D-8770-FFC4249EEB1F}" type="presParOf" srcId="{E076F23E-8F50-48CC-A2D9-BB9DE9169E46}" destId="{7AD6A3D3-7E37-4846-A6A9-664FE939568B}" srcOrd="0" destOrd="0" presId="urn:microsoft.com/office/officeart/2005/8/layout/vList5"/>
    <dgm:cxn modelId="{17BE50FE-8017-42B6-8893-83F1E97747D2}" type="presParOf" srcId="{E076F23E-8F50-48CC-A2D9-BB9DE9169E46}" destId="{047F7F23-A680-45B8-9DB7-EA651252B985}" srcOrd="1" destOrd="0" presId="urn:microsoft.com/office/officeart/2005/8/layout/vList5"/>
    <dgm:cxn modelId="{B1A77940-DD42-451B-AC57-36108B7CF619}" type="presParOf" srcId="{437EB8BC-B5DF-453D-AF49-64BE046F4AAF}" destId="{30FB8568-983A-48AF-A5CA-28A0FB0A0FB1}" srcOrd="3" destOrd="0" presId="urn:microsoft.com/office/officeart/2005/8/layout/vList5"/>
    <dgm:cxn modelId="{1F40C57A-D7D7-4A9F-87E0-32F298E81FC7}" type="presParOf" srcId="{437EB8BC-B5DF-453D-AF49-64BE046F4AAF}" destId="{75E617F7-7088-4026-86AD-D4D087858B5F}" srcOrd="4" destOrd="0" presId="urn:microsoft.com/office/officeart/2005/8/layout/vList5"/>
    <dgm:cxn modelId="{E174E7BC-31C7-4C16-AE96-D58CAC41E4F3}" type="presParOf" srcId="{75E617F7-7088-4026-86AD-D4D087858B5F}" destId="{8C2FD55E-8DB3-4F4A-8631-37E28BEC1B5E}" srcOrd="0" destOrd="0" presId="urn:microsoft.com/office/officeart/2005/8/layout/vList5"/>
    <dgm:cxn modelId="{04D56F92-92F6-45EB-ABCA-39B013ED9CF8}" type="presParOf" srcId="{75E617F7-7088-4026-86AD-D4D087858B5F}" destId="{F6497E04-4407-4881-8859-50E5FC8A621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BF5B1-FDB7-4981-839E-800C8CACD556}">
      <dsp:nvSpPr>
        <dsp:cNvPr id="0" name=""/>
        <dsp:cNvSpPr/>
      </dsp:nvSpPr>
      <dsp:spPr>
        <a:xfrm>
          <a:off x="0" y="571424"/>
          <a:ext cx="8229600" cy="1216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indent="-457200" algn="just" defTabSz="8890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2000" kern="1200" dirty="0" smtClean="0">
              <a:latin typeface="Baskerville Old Face" pitchFamily="18" charset="0"/>
            </a:rPr>
            <a:t>1. To create infrastructural facilities with </a:t>
          </a:r>
          <a:r>
            <a:rPr lang="en-US" sz="2200" kern="1200" dirty="0" smtClean="0">
              <a:latin typeface="Baskerville Old Face" pitchFamily="18" charset="0"/>
            </a:rPr>
            <a:t>instruments</a:t>
          </a:r>
          <a:r>
            <a:rPr lang="en-US" sz="2000" kern="1200" dirty="0" smtClean="0">
              <a:latin typeface="Baskerville Old Face" pitchFamily="18" charset="0"/>
            </a:rPr>
            <a:t> and chemicals to conduct practical classes for undergraduate students without any hindrance.</a:t>
          </a:r>
          <a:endParaRPr lang="en-US" sz="2000" kern="1200" dirty="0">
            <a:latin typeface="Baskerville Old Face" pitchFamily="18" charset="0"/>
          </a:endParaRPr>
        </a:p>
      </dsp:txBody>
      <dsp:txXfrm>
        <a:off x="59399" y="630823"/>
        <a:ext cx="8110802" cy="1098002"/>
      </dsp:txXfrm>
    </dsp:sp>
    <dsp:sp modelId="{801A7D31-FF81-4711-8613-C578434FB972}">
      <dsp:nvSpPr>
        <dsp:cNvPr id="0" name=""/>
        <dsp:cNvSpPr/>
      </dsp:nvSpPr>
      <dsp:spPr>
        <a:xfrm>
          <a:off x="0" y="1788224"/>
          <a:ext cx="8229600" cy="540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b="1" kern="1200" dirty="0" smtClean="0"/>
            <a:t>Accomplished with the due support by DBT</a:t>
          </a:r>
          <a:endParaRPr lang="en-US" sz="2200" b="1" kern="1200" dirty="0"/>
        </a:p>
      </dsp:txBody>
      <dsp:txXfrm>
        <a:off x="0" y="1788224"/>
        <a:ext cx="8229600" cy="540169"/>
      </dsp:txXfrm>
    </dsp:sp>
    <dsp:sp modelId="{6DF1733F-9DF7-4FBC-8AF6-8A015B6BAFF6}">
      <dsp:nvSpPr>
        <dsp:cNvPr id="0" name=""/>
        <dsp:cNvSpPr/>
      </dsp:nvSpPr>
      <dsp:spPr>
        <a:xfrm>
          <a:off x="0" y="2328394"/>
          <a:ext cx="8229600" cy="121680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Baskerville Old Face" pitchFamily="18" charset="0"/>
            </a:rPr>
            <a:t>2. To plan for student exposure visit to different institutes which will improve the quality of students and upgrade their knowledge to a greater extent.</a:t>
          </a:r>
          <a:endParaRPr lang="en-US" sz="2200" kern="1200" dirty="0">
            <a:latin typeface="Baskerville Old Face" pitchFamily="18" charset="0"/>
          </a:endParaRPr>
        </a:p>
      </dsp:txBody>
      <dsp:txXfrm>
        <a:off x="59399" y="2387793"/>
        <a:ext cx="8110802" cy="1098002"/>
      </dsp:txXfrm>
    </dsp:sp>
    <dsp:sp modelId="{E8A51242-C5AC-4E1C-90D7-56B9A32E9142}">
      <dsp:nvSpPr>
        <dsp:cNvPr id="0" name=""/>
        <dsp:cNvSpPr/>
      </dsp:nvSpPr>
      <dsp:spPr>
        <a:xfrm>
          <a:off x="0" y="3545194"/>
          <a:ext cx="8229600" cy="4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b="1" kern="1200" dirty="0" smtClean="0"/>
            <a:t>Accomplished with the due support by DBT</a:t>
          </a:r>
          <a:endParaRPr lang="en-US" sz="2200" b="1" kern="1200" dirty="0"/>
        </a:p>
      </dsp:txBody>
      <dsp:txXfrm>
        <a:off x="0" y="3545194"/>
        <a:ext cx="8229600" cy="4093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534400" cy="1371600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chemeClr val="tx1"/>
                </a:solidFill>
                <a:latin typeface="Baskerville Old Face" pitchFamily="18" charset="0"/>
              </a:rPr>
              <a:t>PANDIT JAWAHARLAL NEHRU COLLEGE OF AGRICULTURAL AND RESEARCH INSTITUTE, KARAIKAL 609 603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990600"/>
            <a:ext cx="2295351" cy="17526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43000" y="3200400"/>
          <a:ext cx="6851016" cy="28257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2368"/>
                <a:gridCol w="298768"/>
                <a:gridCol w="4119880"/>
              </a:tblGrid>
              <a:tr h="56515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Baskerville Old Face" pitchFamily="18" charset="0"/>
                        </a:rPr>
                        <a:t>Sponsored scheme</a:t>
                      </a:r>
                      <a:endParaRPr lang="en-US" sz="2000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Baskerville Old Face" pitchFamily="18" charset="0"/>
                        </a:rPr>
                        <a:t>:</a:t>
                      </a:r>
                      <a:endParaRPr lang="en-US" sz="2000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Baskerville Old Face" pitchFamily="18" charset="0"/>
                        </a:rPr>
                        <a:t>DBT-STAR college scheme</a:t>
                      </a:r>
                      <a:endParaRPr lang="en-US" sz="2000" dirty="0"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56515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Baskerville Old Face" pitchFamily="18" charset="0"/>
                        </a:rPr>
                        <a:t>Total allocated </a:t>
                      </a:r>
                      <a:r>
                        <a:rPr lang="en-US" sz="2000" dirty="0" err="1" smtClean="0">
                          <a:latin typeface="Baskerville Old Face" pitchFamily="18" charset="0"/>
                        </a:rPr>
                        <a:t>budjet</a:t>
                      </a:r>
                      <a:endParaRPr lang="en-US" sz="2000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Baskerville Old Face" pitchFamily="18" charset="0"/>
                        </a:rPr>
                        <a:t>:</a:t>
                      </a:r>
                      <a:endParaRPr lang="en-US" sz="2000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Baskerville Old Face" pitchFamily="18" charset="0"/>
                        </a:rPr>
                        <a:t>Agricultural Microbiology </a:t>
                      </a:r>
                      <a:endParaRPr lang="en-US" sz="2000" dirty="0"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56515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Baskerville Old Face" pitchFamily="18" charset="0"/>
                        </a:rPr>
                        <a:t>Benefited Unit</a:t>
                      </a:r>
                      <a:endParaRPr lang="en-US" sz="2000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Baskerville Old Face" pitchFamily="18" charset="0"/>
                        </a:rPr>
                        <a:t>:</a:t>
                      </a:r>
                      <a:endParaRPr lang="en-US" sz="2000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Baskerville Old Face" pitchFamily="18" charset="0"/>
                        </a:rPr>
                        <a:t>3.0 </a:t>
                      </a:r>
                      <a:r>
                        <a:rPr lang="en-US" sz="2000" dirty="0" err="1" smtClean="0">
                          <a:latin typeface="Baskerville Old Face" pitchFamily="18" charset="0"/>
                        </a:rPr>
                        <a:t>lakhs</a:t>
                      </a:r>
                      <a:endParaRPr lang="en-US" sz="2000" dirty="0"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56515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Baskerville Old Face" pitchFamily="18" charset="0"/>
                        </a:rPr>
                        <a:t>Coordinator</a:t>
                      </a:r>
                      <a:endParaRPr lang="en-US" sz="2000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Baskerville Old Face" pitchFamily="18" charset="0"/>
                        </a:rPr>
                        <a:t>:</a:t>
                      </a:r>
                      <a:endParaRPr lang="en-US" sz="2000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Baskerville Old Face" pitchFamily="18" charset="0"/>
                        </a:rPr>
                        <a:t>Dr.P.Pushpakanth</a:t>
                      </a:r>
                      <a:r>
                        <a:rPr lang="en-US" sz="2000" dirty="0" smtClean="0">
                          <a:latin typeface="Baskerville Old Face" pitchFamily="18" charset="0"/>
                        </a:rPr>
                        <a:t>, Assistant professor</a:t>
                      </a:r>
                      <a:endParaRPr lang="en-US" sz="2000" dirty="0"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56515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Baskerville Old Face" pitchFamily="18" charset="0"/>
                        </a:rPr>
                        <a:t>Project coordinator</a:t>
                      </a:r>
                      <a:endParaRPr lang="en-US" sz="2000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Baskerville Old Face" pitchFamily="18" charset="0"/>
                        </a:rPr>
                        <a:t>Dr. V. </a:t>
                      </a:r>
                      <a:r>
                        <a:rPr lang="en-US" sz="2000" dirty="0" err="1" smtClean="0">
                          <a:latin typeface="Baskerville Old Face" pitchFamily="18" charset="0"/>
                        </a:rPr>
                        <a:t>Sundaram</a:t>
                      </a:r>
                      <a:r>
                        <a:rPr lang="en-US" sz="2000" dirty="0" smtClean="0">
                          <a:latin typeface="Baskerville Old Face" pitchFamily="18" charset="0"/>
                        </a:rPr>
                        <a:t>, Professor</a:t>
                      </a:r>
                      <a:endParaRPr lang="en-US" sz="2000" dirty="0">
                        <a:latin typeface="Baskerville Old Fac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u="sng" dirty="0" smtClean="0">
                <a:latin typeface="Baskerville Old Face" pitchFamily="18" charset="0"/>
              </a:rPr>
              <a:t>Objectives</a:t>
            </a:r>
            <a:endParaRPr lang="en-US" sz="2800" b="1" u="sng" dirty="0">
              <a:latin typeface="Baskerville Old Face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A8E36E2-9B50-1503-6C58-4A72DBD52503}"/>
              </a:ext>
            </a:extLst>
          </p:cNvPr>
          <p:cNvSpPr txBox="1">
            <a:spLocks/>
          </p:cNvSpPr>
          <p:nvPr/>
        </p:nvSpPr>
        <p:spPr>
          <a:xfrm>
            <a:off x="381000" y="1447800"/>
            <a:ext cx="8458200" cy="2438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cs typeface="Times New Roman" panose="02020603050405020304" pitchFamily="18" charset="0"/>
              </a:rPr>
              <a:t>1. Isolation of </a:t>
            </a:r>
            <a:r>
              <a:rPr lang="en-US" sz="2400" i="1" dirty="0" err="1" smtClean="0">
                <a:latin typeface="Baskerville Old Face" pitchFamily="18" charset="0"/>
                <a:cs typeface="Times New Roman" panose="02020603050405020304" pitchFamily="18" charset="0"/>
              </a:rPr>
              <a:t>Rhizobium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cs typeface="Times New Roman" panose="02020603050405020304" pitchFamily="18" charset="0"/>
              </a:rPr>
              <a:t> from root nodule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cs typeface="Times New Roman" panose="02020603050405020304" pitchFamily="18" charset="0"/>
              </a:rPr>
              <a:t> of </a:t>
            </a:r>
            <a:r>
              <a:rPr lang="en-US" sz="2400" dirty="0" smtClean="0">
                <a:latin typeface="Baskerville Old Face" pitchFamily="18" charset="0"/>
                <a:cs typeface="Times New Roman" panose="02020603050405020304" pitchFamily="18" charset="0"/>
              </a:rPr>
              <a:t>d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cs typeface="Times New Roman" panose="02020603050405020304" pitchFamily="18" charset="0"/>
              </a:rPr>
              <a:t>ifferent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cs typeface="Times New Roman" panose="02020603050405020304" pitchFamily="18" charset="0"/>
              </a:rPr>
              <a:t> pulse crops.
2. Characterization of refined isolates for confirmation </a:t>
            </a:r>
            <a:r>
              <a:rPr lang="en-US" sz="2400" dirty="0" smtClean="0">
                <a:latin typeface="Baskerville Old Face" pitchFamily="18" charset="0"/>
                <a:cs typeface="Times New Roman" panose="02020603050405020304" pitchFamily="18" charset="0"/>
              </a:rPr>
              <a:t>of </a:t>
            </a:r>
            <a:r>
              <a:rPr lang="en-US" sz="2400" i="1" dirty="0" err="1" smtClean="0">
                <a:latin typeface="Baskerville Old Face" pitchFamily="18" charset="0"/>
                <a:cs typeface="Times New Roman" panose="02020603050405020304" pitchFamily="18" charset="0"/>
              </a:rPr>
              <a:t>Rhizobium</a:t>
            </a:r>
            <a:r>
              <a:rPr lang="en-US" sz="2400" dirty="0" smtClean="0">
                <a:latin typeface="Baskerville Old Face" pitchFamily="18" charset="0"/>
                <a:cs typeface="Times New Roman" panose="02020603050405020304" pitchFamily="18" charset="0"/>
              </a:rPr>
              <a:t> by authentication tests.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cs typeface="Times New Roman" panose="02020603050405020304" pitchFamily="18" charset="0"/>
              </a:rPr>
              <a:t>
3. To evaluate </a:t>
            </a:r>
            <a:r>
              <a:rPr lang="en-US" sz="2400" dirty="0" smtClean="0">
                <a:latin typeface="Baskerville Old Face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err="1" smtClean="0">
                <a:latin typeface="Baskerville Old Face" pitchFamily="18" charset="0"/>
                <a:cs typeface="Times New Roman" panose="02020603050405020304" pitchFamily="18" charset="0"/>
              </a:rPr>
              <a:t>Rhizobium</a:t>
            </a:r>
            <a:r>
              <a:rPr lang="en-US" sz="2400" dirty="0" smtClean="0">
                <a:latin typeface="Baskerville Old Face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cs typeface="Times New Roman" panose="02020603050405020304" pitchFamily="18" charset="0"/>
              </a:rPr>
              <a:t>for their nodulation efficiency by seed inoculation assay</a:t>
            </a:r>
            <a:endParaRPr kumimoji="0" lang="en-IN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Baskerville Old Face" pitchFamily="18" charset="0"/>
              </a:rPr>
              <a:t>Details of sa</a:t>
            </a:r>
            <a:r>
              <a:rPr lang="en-US" sz="2800" b="1" kern="100" dirty="0" smtClean="0">
                <a:latin typeface="Baskerville Old Face" pitchFamily="18" charset="0"/>
              </a:rPr>
              <a:t>m</a:t>
            </a:r>
            <a:r>
              <a:rPr lang="en-US" sz="2800" b="1" dirty="0" smtClean="0">
                <a:latin typeface="Baskerville Old Face" pitchFamily="18" charset="0"/>
              </a:rPr>
              <a:t>ple collection and isolate details</a:t>
            </a:r>
            <a:endParaRPr lang="en-US" sz="2800" b="1" dirty="0">
              <a:latin typeface="Baskerville Old Face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6814E539-DE17-3615-7BA9-DCB281E1D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207146"/>
              </p:ext>
            </p:extLst>
          </p:nvPr>
        </p:nvGraphicFramePr>
        <p:xfrm>
          <a:off x="533400" y="1371600"/>
          <a:ext cx="7935944" cy="399144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74388">
                  <a:extLst>
                    <a:ext uri="{9D8B030D-6E8A-4147-A177-3AD203B41FA5}">
                      <a16:colId xmlns="" xmlns:a16="http://schemas.microsoft.com/office/drawing/2014/main" val="2392011445"/>
                    </a:ext>
                  </a:extLst>
                </a:gridCol>
                <a:gridCol w="827299">
                  <a:extLst>
                    <a:ext uri="{9D8B030D-6E8A-4147-A177-3AD203B41FA5}">
                      <a16:colId xmlns="" xmlns:a16="http://schemas.microsoft.com/office/drawing/2014/main" val="3652822964"/>
                    </a:ext>
                  </a:extLst>
                </a:gridCol>
                <a:gridCol w="1083718">
                  <a:extLst>
                    <a:ext uri="{9D8B030D-6E8A-4147-A177-3AD203B41FA5}">
                      <a16:colId xmlns="" xmlns:a16="http://schemas.microsoft.com/office/drawing/2014/main" val="2702892576"/>
                    </a:ext>
                  </a:extLst>
                </a:gridCol>
                <a:gridCol w="773762">
                  <a:extLst>
                    <a:ext uri="{9D8B030D-6E8A-4147-A177-3AD203B41FA5}">
                      <a16:colId xmlns="" xmlns:a16="http://schemas.microsoft.com/office/drawing/2014/main" val="282512792"/>
                    </a:ext>
                  </a:extLst>
                </a:gridCol>
                <a:gridCol w="980899">
                  <a:extLst>
                    <a:ext uri="{9D8B030D-6E8A-4147-A177-3AD203B41FA5}">
                      <a16:colId xmlns="" xmlns:a16="http://schemas.microsoft.com/office/drawing/2014/main" val="3432267196"/>
                    </a:ext>
                  </a:extLst>
                </a:gridCol>
                <a:gridCol w="1830021">
                  <a:extLst>
                    <a:ext uri="{9D8B030D-6E8A-4147-A177-3AD203B41FA5}">
                      <a16:colId xmlns="" xmlns:a16="http://schemas.microsoft.com/office/drawing/2014/main" val="3504044531"/>
                    </a:ext>
                  </a:extLst>
                </a:gridCol>
                <a:gridCol w="1465857"/>
              </a:tblGrid>
              <a:tr h="4937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b="1" kern="100" dirty="0">
                          <a:effectLst/>
                          <a:latin typeface="Baskerville Old Face" pitchFamily="18" charset="0"/>
                        </a:rPr>
                        <a:t>Crop name</a:t>
                      </a:r>
                      <a:endParaRPr lang="en-IN" sz="1200" b="1" kern="100" dirty="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b="1" kern="100" dirty="0">
                          <a:effectLst/>
                          <a:latin typeface="Baskerville Old Face" pitchFamily="18" charset="0"/>
                        </a:rPr>
                        <a:t>Variety</a:t>
                      </a:r>
                      <a:endParaRPr lang="en-IN" sz="1200" b="1" kern="100" dirty="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b="1" kern="100" dirty="0">
                          <a:effectLst/>
                          <a:latin typeface="Baskerville Old Face" pitchFamily="18" charset="0"/>
                        </a:rPr>
                        <a:t>Age at the time of collection</a:t>
                      </a:r>
                      <a:endParaRPr lang="en-IN" sz="1200" b="1" kern="100" dirty="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b="1" kern="100" dirty="0">
                          <a:effectLst/>
                          <a:latin typeface="Baskerville Old Face" pitchFamily="18" charset="0"/>
                        </a:rPr>
                        <a:t>Previous crop</a:t>
                      </a:r>
                      <a:endParaRPr lang="en-IN" sz="1200" b="1" kern="100" dirty="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b="1" kern="100" dirty="0">
                          <a:effectLst/>
                          <a:latin typeface="Baskerville Old Face" pitchFamily="18" charset="0"/>
                        </a:rPr>
                        <a:t>Soil type</a:t>
                      </a:r>
                      <a:endParaRPr lang="en-IN" sz="1200" b="1" kern="100" dirty="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b="1" kern="100" dirty="0">
                          <a:solidFill>
                            <a:schemeClr val="tx1"/>
                          </a:solidFill>
                          <a:effectLst/>
                          <a:latin typeface="Baskerville Old Face" pitchFamily="18" charset="0"/>
                        </a:rPr>
                        <a:t>Place of collection</a:t>
                      </a:r>
                      <a:endParaRPr lang="en-IN" sz="1200" b="1" kern="100" dirty="0">
                        <a:solidFill>
                          <a:schemeClr val="tx1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b="1" kern="100" dirty="0" smtClean="0">
                          <a:solidFill>
                            <a:schemeClr val="tx1"/>
                          </a:solidFill>
                          <a:effectLst/>
                          <a:latin typeface="Baskerville Old Face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Isolates in hand</a:t>
                      </a:r>
                      <a:endParaRPr lang="en-IN" sz="1200" b="1" kern="100" dirty="0">
                        <a:solidFill>
                          <a:schemeClr val="tx1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extLst>
                  <a:ext uri="{0D108BD9-81ED-4DB2-BD59-A6C34878D82A}">
                    <a16:rowId xmlns="" xmlns:a16="http://schemas.microsoft.com/office/drawing/2014/main" val="2900412945"/>
                  </a:ext>
                </a:extLst>
              </a:tr>
              <a:tr h="2329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100" dirty="0">
                          <a:effectLst/>
                          <a:latin typeface="Baskerville Old Face" pitchFamily="18" charset="0"/>
                        </a:rPr>
                        <a:t>Lab </a:t>
                      </a:r>
                      <a:r>
                        <a:rPr lang="en-IN" sz="1200" kern="100" dirty="0" err="1">
                          <a:effectLst/>
                          <a:latin typeface="Baskerville Old Face" pitchFamily="18" charset="0"/>
                        </a:rPr>
                        <a:t>Lab</a:t>
                      </a:r>
                      <a:endParaRPr lang="en-IN" sz="1200" kern="100" dirty="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100" dirty="0">
                          <a:effectLst/>
                          <a:latin typeface="Baskerville Old Face" pitchFamily="18" charset="0"/>
                        </a:rPr>
                        <a:t>CO 4</a:t>
                      </a:r>
                      <a:endParaRPr lang="en-IN" sz="1200" kern="100" dirty="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100">
                          <a:effectLst/>
                          <a:latin typeface="Baskerville Old Face" pitchFamily="18" charset="0"/>
                        </a:rPr>
                        <a:t>45 DAS</a:t>
                      </a:r>
                      <a:endParaRPr lang="en-IN" sz="1200" kern="10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100">
                          <a:effectLst/>
                          <a:latin typeface="Baskerville Old Face" pitchFamily="18" charset="0"/>
                        </a:rPr>
                        <a:t>-</a:t>
                      </a:r>
                      <a:endParaRPr lang="en-IN" sz="1200" kern="10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100" dirty="0">
                          <a:effectLst/>
                          <a:latin typeface="Baskerville Old Face" pitchFamily="18" charset="0"/>
                        </a:rPr>
                        <a:t>Sandy </a:t>
                      </a:r>
                      <a:r>
                        <a:rPr lang="en-IN" sz="1200" kern="100" dirty="0" smtClean="0">
                          <a:effectLst/>
                          <a:latin typeface="Baskerville Old Face" pitchFamily="18" charset="0"/>
                        </a:rPr>
                        <a:t>loam</a:t>
                      </a:r>
                      <a:endParaRPr lang="en-IN" sz="1200" kern="100" dirty="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100" dirty="0" err="1" smtClean="0">
                          <a:effectLst/>
                          <a:latin typeface="Baskerville Old Face" pitchFamily="18" charset="0"/>
                        </a:rPr>
                        <a:t>Karaikal</a:t>
                      </a:r>
                      <a:endParaRPr lang="en-IN" sz="1200" kern="100" dirty="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100" dirty="0" smtClean="0">
                          <a:solidFill>
                            <a:schemeClr val="tx1"/>
                          </a:solidFill>
                          <a:effectLst/>
                          <a:latin typeface="Baskerville Old Face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IN" sz="1200" kern="100" dirty="0">
                        <a:solidFill>
                          <a:schemeClr val="tx1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extLst>
                  <a:ext uri="{0D108BD9-81ED-4DB2-BD59-A6C34878D82A}">
                    <a16:rowId xmlns="" xmlns:a16="http://schemas.microsoft.com/office/drawing/2014/main" val="1875613429"/>
                  </a:ext>
                </a:extLst>
              </a:tr>
              <a:tr h="2853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100" dirty="0" err="1">
                          <a:effectLst/>
                          <a:latin typeface="Baskerville Old Face" pitchFamily="18" charset="0"/>
                        </a:rPr>
                        <a:t>Blackgram</a:t>
                      </a:r>
                      <a:endParaRPr lang="en-IN" sz="1200" kern="100" dirty="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100">
                          <a:effectLst/>
                          <a:latin typeface="Baskerville Old Face" pitchFamily="18" charset="0"/>
                        </a:rPr>
                        <a:t>VBN 8</a:t>
                      </a:r>
                      <a:endParaRPr lang="en-IN" sz="1200" kern="10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100" dirty="0" smtClean="0">
                          <a:effectLst/>
                          <a:latin typeface="Baskerville Old Face" pitchFamily="18" charset="0"/>
                        </a:rPr>
                        <a:t>70 </a:t>
                      </a:r>
                      <a:r>
                        <a:rPr lang="en-IN" sz="1200" kern="100" dirty="0">
                          <a:effectLst/>
                          <a:latin typeface="Baskerville Old Face" pitchFamily="18" charset="0"/>
                        </a:rPr>
                        <a:t>DAS</a:t>
                      </a:r>
                      <a:endParaRPr lang="en-IN" sz="1200" kern="100" dirty="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100">
                          <a:effectLst/>
                          <a:latin typeface="Baskerville Old Face" pitchFamily="18" charset="0"/>
                        </a:rPr>
                        <a:t>-</a:t>
                      </a:r>
                      <a:endParaRPr lang="en-IN" sz="1200" kern="10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100" dirty="0">
                          <a:effectLst/>
                          <a:latin typeface="Baskerville Old Face" pitchFamily="18" charset="0"/>
                        </a:rPr>
                        <a:t>-</a:t>
                      </a:r>
                      <a:endParaRPr lang="en-IN" sz="1200" kern="100" dirty="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 err="1">
                          <a:effectLst/>
                          <a:latin typeface="Baskerville Old Face" pitchFamily="18" charset="0"/>
                        </a:rPr>
                        <a:t>Dindigul</a:t>
                      </a:r>
                      <a:endParaRPr lang="en-IN" sz="1200" kern="100" dirty="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100" dirty="0" smtClean="0">
                          <a:solidFill>
                            <a:schemeClr val="tx1"/>
                          </a:solidFill>
                          <a:effectLst/>
                          <a:latin typeface="Baskerville Old Face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IN" sz="1200" kern="100" dirty="0">
                        <a:solidFill>
                          <a:schemeClr val="tx1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extLst>
                  <a:ext uri="{0D108BD9-81ED-4DB2-BD59-A6C34878D82A}">
                    <a16:rowId xmlns="" xmlns:a16="http://schemas.microsoft.com/office/drawing/2014/main" val="2903331947"/>
                  </a:ext>
                </a:extLst>
              </a:tr>
              <a:tr h="2329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100">
                          <a:effectLst/>
                          <a:latin typeface="Baskerville Old Face" pitchFamily="18" charset="0"/>
                        </a:rPr>
                        <a:t>Groundnut</a:t>
                      </a:r>
                      <a:endParaRPr lang="en-IN" sz="1200" kern="10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Baskerville Old Face" pitchFamily="18" charset="0"/>
                        </a:rPr>
                        <a:t>TMV 7</a:t>
                      </a:r>
                      <a:endParaRPr lang="en-IN" sz="1200" kern="10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Baskerville Old Face" pitchFamily="18" charset="0"/>
                        </a:rPr>
                        <a:t>70 DAS</a:t>
                      </a:r>
                      <a:endParaRPr lang="en-IN" sz="1200" kern="10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 err="1">
                          <a:effectLst/>
                          <a:latin typeface="Baskerville Old Face" pitchFamily="18" charset="0"/>
                        </a:rPr>
                        <a:t>Blackgram</a:t>
                      </a:r>
                      <a:endParaRPr lang="en-IN" sz="1200" kern="100" dirty="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Baskerville Old Face" pitchFamily="18" charset="0"/>
                        </a:rPr>
                        <a:t>Clay loam soil</a:t>
                      </a:r>
                      <a:endParaRPr lang="en-IN" sz="1200" kern="10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Baskerville Old Face" pitchFamily="18" charset="0"/>
                        </a:rPr>
                        <a:t>Nettapakkam (Pondicherry)</a:t>
                      </a:r>
                      <a:endParaRPr lang="en-IN" sz="1200" kern="10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100" dirty="0" smtClean="0">
                          <a:solidFill>
                            <a:schemeClr val="tx1"/>
                          </a:solidFill>
                          <a:effectLst/>
                          <a:latin typeface="Baskerville Old Face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IN" sz="1200" kern="100" dirty="0">
                        <a:solidFill>
                          <a:schemeClr val="tx1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extLst>
                  <a:ext uri="{0D108BD9-81ED-4DB2-BD59-A6C34878D82A}">
                    <a16:rowId xmlns="" xmlns:a16="http://schemas.microsoft.com/office/drawing/2014/main" val="3949407986"/>
                  </a:ext>
                </a:extLst>
              </a:tr>
              <a:tr h="2329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100">
                          <a:effectLst/>
                          <a:latin typeface="Baskerville Old Face" pitchFamily="18" charset="0"/>
                        </a:rPr>
                        <a:t>Groundnut</a:t>
                      </a:r>
                      <a:endParaRPr lang="en-IN" sz="1200" kern="10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100">
                          <a:effectLst/>
                          <a:latin typeface="Baskerville Old Face" pitchFamily="18" charset="0"/>
                        </a:rPr>
                        <a:t>TMV 7</a:t>
                      </a:r>
                      <a:endParaRPr lang="en-IN" sz="1200" kern="10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100">
                          <a:effectLst/>
                          <a:latin typeface="Baskerville Old Face" pitchFamily="18" charset="0"/>
                        </a:rPr>
                        <a:t>55 DAS</a:t>
                      </a:r>
                      <a:endParaRPr lang="en-IN" sz="1200" kern="10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100">
                          <a:effectLst/>
                          <a:latin typeface="Baskerville Old Face" pitchFamily="18" charset="0"/>
                        </a:rPr>
                        <a:t>Paddy</a:t>
                      </a:r>
                      <a:endParaRPr lang="en-IN" sz="1200" kern="10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100">
                          <a:effectLst/>
                          <a:latin typeface="Baskerville Old Face" pitchFamily="18" charset="0"/>
                        </a:rPr>
                        <a:t>Red soil</a:t>
                      </a:r>
                      <a:endParaRPr lang="en-IN" sz="1200" kern="10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100">
                          <a:effectLst/>
                          <a:latin typeface="Baskerville Old Face" pitchFamily="18" charset="0"/>
                        </a:rPr>
                        <a:t>Alanganallur (Madurai)</a:t>
                      </a:r>
                      <a:endParaRPr lang="en-IN" sz="1200" kern="10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100" dirty="0" smtClean="0">
                          <a:solidFill>
                            <a:schemeClr val="tx1"/>
                          </a:solidFill>
                          <a:effectLst/>
                          <a:latin typeface="Baskerville Old Face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IN" sz="1200" kern="100" dirty="0">
                        <a:solidFill>
                          <a:schemeClr val="tx1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extLst>
                  <a:ext uri="{0D108BD9-81ED-4DB2-BD59-A6C34878D82A}">
                    <a16:rowId xmlns="" xmlns:a16="http://schemas.microsoft.com/office/drawing/2014/main" val="4265606090"/>
                  </a:ext>
                </a:extLst>
              </a:tr>
              <a:tr h="2329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100">
                          <a:effectLst/>
                          <a:latin typeface="Baskerville Old Face" pitchFamily="18" charset="0"/>
                        </a:rPr>
                        <a:t>Blackgram</a:t>
                      </a:r>
                      <a:endParaRPr lang="en-IN" sz="1200" kern="10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100">
                          <a:effectLst/>
                          <a:latin typeface="Baskerville Old Face" pitchFamily="18" charset="0"/>
                        </a:rPr>
                        <a:t>ADT 6</a:t>
                      </a:r>
                      <a:endParaRPr lang="en-IN" sz="1200" kern="10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100">
                          <a:effectLst/>
                          <a:latin typeface="Baskerville Old Face" pitchFamily="18" charset="0"/>
                        </a:rPr>
                        <a:t>45 DAS</a:t>
                      </a:r>
                      <a:endParaRPr lang="en-IN" sz="1200" kern="10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100">
                          <a:effectLst/>
                          <a:latin typeface="Baskerville Old Face" pitchFamily="18" charset="0"/>
                        </a:rPr>
                        <a:t>Paddy</a:t>
                      </a:r>
                      <a:endParaRPr lang="en-IN" sz="1200" kern="10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100">
                          <a:effectLst/>
                          <a:latin typeface="Baskerville Old Face" pitchFamily="18" charset="0"/>
                        </a:rPr>
                        <a:t>Clay loam soil</a:t>
                      </a:r>
                      <a:endParaRPr lang="en-IN" sz="1200" kern="10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100">
                          <a:effectLst/>
                          <a:latin typeface="Baskerville Old Face" pitchFamily="18" charset="0"/>
                        </a:rPr>
                        <a:t>Karukangudi (Karaikal)</a:t>
                      </a:r>
                      <a:endParaRPr lang="en-IN" sz="1200" kern="10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100" dirty="0" smtClean="0">
                          <a:solidFill>
                            <a:schemeClr val="tx1"/>
                          </a:solidFill>
                          <a:effectLst/>
                          <a:latin typeface="Baskerville Old Face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IN" sz="1200" kern="100" dirty="0">
                        <a:solidFill>
                          <a:schemeClr val="tx1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extLst>
                  <a:ext uri="{0D108BD9-81ED-4DB2-BD59-A6C34878D82A}">
                    <a16:rowId xmlns="" xmlns:a16="http://schemas.microsoft.com/office/drawing/2014/main" val="671364732"/>
                  </a:ext>
                </a:extLst>
              </a:tr>
              <a:tr h="2329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100">
                          <a:effectLst/>
                          <a:latin typeface="Baskerville Old Face" pitchFamily="18" charset="0"/>
                        </a:rPr>
                        <a:t>Groundnut</a:t>
                      </a:r>
                      <a:endParaRPr lang="en-IN" sz="1200" kern="10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Baskerville Old Face" pitchFamily="18" charset="0"/>
                        </a:rPr>
                        <a:t>G 7</a:t>
                      </a:r>
                      <a:endParaRPr lang="en-IN" sz="1200" kern="10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Baskerville Old Face" pitchFamily="18" charset="0"/>
                        </a:rPr>
                        <a:t>90 DAS</a:t>
                      </a:r>
                      <a:endParaRPr lang="en-IN" sz="1200" kern="10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Baskerville Old Face" pitchFamily="18" charset="0"/>
                        </a:rPr>
                        <a:t>Groundnut</a:t>
                      </a:r>
                      <a:endParaRPr lang="en-IN" sz="1200" kern="10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Baskerville Old Face" pitchFamily="18" charset="0"/>
                        </a:rPr>
                        <a:t>Sandy soil</a:t>
                      </a:r>
                      <a:endParaRPr lang="en-IN" sz="1200" kern="10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100">
                          <a:effectLst/>
                          <a:latin typeface="Baskerville Old Face" pitchFamily="18" charset="0"/>
                        </a:rPr>
                        <a:t>Thirukadaiyur</a:t>
                      </a:r>
                      <a:endParaRPr lang="en-IN" sz="1200" kern="10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100" dirty="0" smtClean="0">
                          <a:solidFill>
                            <a:schemeClr val="tx1"/>
                          </a:solidFill>
                          <a:effectLst/>
                          <a:latin typeface="Baskerville Old Face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IN" sz="1200" kern="100" dirty="0">
                        <a:solidFill>
                          <a:schemeClr val="tx1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extLst>
                  <a:ext uri="{0D108BD9-81ED-4DB2-BD59-A6C34878D82A}">
                    <a16:rowId xmlns="" xmlns:a16="http://schemas.microsoft.com/office/drawing/2014/main" val="2020778493"/>
                  </a:ext>
                </a:extLst>
              </a:tr>
              <a:tr h="2329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100">
                          <a:effectLst/>
                          <a:latin typeface="Baskerville Old Face" pitchFamily="18" charset="0"/>
                        </a:rPr>
                        <a:t>Groundnut</a:t>
                      </a:r>
                      <a:endParaRPr lang="en-IN" sz="1200" kern="10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Baskerville Old Face" pitchFamily="18" charset="0"/>
                        </a:rPr>
                        <a:t>TMV 7</a:t>
                      </a:r>
                      <a:endParaRPr lang="en-IN" sz="1200" kern="10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Baskerville Old Face" pitchFamily="18" charset="0"/>
                        </a:rPr>
                        <a:t>81 DAS</a:t>
                      </a:r>
                      <a:endParaRPr lang="en-IN" sz="1200" kern="10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100" dirty="0" err="1">
                          <a:effectLst/>
                          <a:latin typeface="Baskerville Old Face" pitchFamily="18" charset="0"/>
                        </a:rPr>
                        <a:t>Bhendi</a:t>
                      </a:r>
                      <a:endParaRPr lang="en-IN" sz="1200" kern="100" dirty="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Baskerville Old Face" pitchFamily="18" charset="0"/>
                        </a:rPr>
                        <a:t>Sandy </a:t>
                      </a:r>
                      <a:r>
                        <a:rPr lang="en-US" sz="1200" kern="100" dirty="0" smtClean="0">
                          <a:effectLst/>
                          <a:latin typeface="Baskerville Old Face" pitchFamily="18" charset="0"/>
                        </a:rPr>
                        <a:t>loam</a:t>
                      </a:r>
                      <a:endParaRPr lang="en-IN" sz="1200" kern="100" dirty="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100" dirty="0" err="1">
                          <a:effectLst/>
                          <a:latin typeface="Baskerville Old Face" pitchFamily="18" charset="0"/>
                        </a:rPr>
                        <a:t>Cuddalore</a:t>
                      </a:r>
                      <a:endParaRPr lang="en-IN" sz="1200" kern="100" dirty="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100" dirty="0" smtClean="0">
                          <a:solidFill>
                            <a:schemeClr val="tx1"/>
                          </a:solidFill>
                          <a:effectLst/>
                          <a:latin typeface="Baskerville Old Face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IN" sz="1200" kern="100" dirty="0">
                        <a:solidFill>
                          <a:schemeClr val="tx1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extLst>
                  <a:ext uri="{0D108BD9-81ED-4DB2-BD59-A6C34878D82A}">
                    <a16:rowId xmlns="" xmlns:a16="http://schemas.microsoft.com/office/drawing/2014/main" val="826936323"/>
                  </a:ext>
                </a:extLst>
              </a:tr>
              <a:tr h="2329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100">
                          <a:effectLst/>
                          <a:latin typeface="Baskerville Old Face" pitchFamily="18" charset="0"/>
                        </a:rPr>
                        <a:t>Sesbania </a:t>
                      </a:r>
                      <a:endParaRPr lang="en-IN" sz="1200" kern="10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Baskerville Old Face" pitchFamily="18" charset="0"/>
                        </a:rPr>
                        <a:t>-</a:t>
                      </a:r>
                      <a:endParaRPr lang="en-IN" sz="1200" kern="10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Baskerville Old Face" pitchFamily="18" charset="0"/>
                        </a:rPr>
                        <a:t>20 DAS</a:t>
                      </a:r>
                      <a:endParaRPr lang="en-IN" sz="1200" kern="10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100">
                          <a:effectLst/>
                          <a:latin typeface="Baskerville Old Face" pitchFamily="18" charset="0"/>
                        </a:rPr>
                        <a:t>-</a:t>
                      </a:r>
                      <a:endParaRPr lang="en-IN" sz="1200" kern="10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Baskerville Old Face" pitchFamily="18" charset="0"/>
                        </a:rPr>
                        <a:t>-</a:t>
                      </a:r>
                      <a:endParaRPr lang="en-IN" sz="1200" kern="10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100" dirty="0" err="1" smtClean="0">
                          <a:effectLst/>
                          <a:latin typeface="Baskerville Old Face" pitchFamily="18" charset="0"/>
                        </a:rPr>
                        <a:t>Karaikal</a:t>
                      </a:r>
                      <a:endParaRPr lang="en-IN" sz="1200" kern="100" dirty="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100" dirty="0" smtClean="0">
                          <a:solidFill>
                            <a:schemeClr val="tx1"/>
                          </a:solidFill>
                          <a:effectLst/>
                          <a:latin typeface="Baskerville Old Face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IN" sz="1200" kern="100" dirty="0">
                        <a:solidFill>
                          <a:schemeClr val="tx1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extLst>
                  <a:ext uri="{0D108BD9-81ED-4DB2-BD59-A6C34878D82A}">
                    <a16:rowId xmlns="" xmlns:a16="http://schemas.microsoft.com/office/drawing/2014/main" val="3258679421"/>
                  </a:ext>
                </a:extLst>
              </a:tr>
              <a:tr h="2329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100">
                          <a:effectLst/>
                          <a:latin typeface="Baskerville Old Face" pitchFamily="18" charset="0"/>
                        </a:rPr>
                        <a:t>Groundnut </a:t>
                      </a:r>
                      <a:endParaRPr lang="en-IN" sz="1200" kern="10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Baskerville Old Face" pitchFamily="18" charset="0"/>
                        </a:rPr>
                        <a:t>-</a:t>
                      </a:r>
                      <a:endParaRPr lang="en-IN" sz="1200" kern="10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Baskerville Old Face" pitchFamily="18" charset="0"/>
                        </a:rPr>
                        <a:t>90 DAS</a:t>
                      </a:r>
                      <a:endParaRPr lang="en-IN" sz="1200" kern="10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100">
                          <a:effectLst/>
                          <a:latin typeface="Baskerville Old Face" pitchFamily="18" charset="0"/>
                        </a:rPr>
                        <a:t>Groundnut </a:t>
                      </a:r>
                      <a:endParaRPr lang="en-IN" sz="1200" kern="10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Baskerville Old Face" pitchFamily="18" charset="0"/>
                        </a:rPr>
                        <a:t>Red soil</a:t>
                      </a:r>
                      <a:endParaRPr lang="en-IN" sz="1200" kern="10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100" dirty="0" err="1" smtClean="0">
                          <a:effectLst/>
                          <a:latin typeface="Baskerville Old Face" pitchFamily="18" charset="0"/>
                        </a:rPr>
                        <a:t>Karaikudi</a:t>
                      </a:r>
                      <a:endParaRPr lang="en-IN" sz="1200" kern="100" dirty="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100" dirty="0" smtClean="0">
                          <a:solidFill>
                            <a:schemeClr val="tx1"/>
                          </a:solidFill>
                          <a:effectLst/>
                          <a:latin typeface="Baskerville Old Face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IN" sz="1200" kern="100" dirty="0">
                        <a:solidFill>
                          <a:schemeClr val="tx1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extLst>
                  <a:ext uri="{0D108BD9-81ED-4DB2-BD59-A6C34878D82A}">
                    <a16:rowId xmlns="" xmlns:a16="http://schemas.microsoft.com/office/drawing/2014/main" val="840090412"/>
                  </a:ext>
                </a:extLst>
              </a:tr>
              <a:tr h="4814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100" dirty="0">
                          <a:effectLst/>
                          <a:latin typeface="Baskerville Old Face" pitchFamily="18" charset="0"/>
                        </a:rPr>
                        <a:t>Groundnut </a:t>
                      </a:r>
                      <a:endParaRPr lang="en-IN" sz="1200" kern="100" dirty="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Baskerville Old Face" pitchFamily="18" charset="0"/>
                        </a:rPr>
                        <a:t>G7</a:t>
                      </a:r>
                      <a:endParaRPr lang="en-IN" sz="1200" kern="10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Baskerville Old Face" pitchFamily="18" charset="0"/>
                        </a:rPr>
                        <a:t>90 DAS</a:t>
                      </a:r>
                      <a:endParaRPr lang="en-IN" sz="1200" kern="10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100">
                          <a:effectLst/>
                          <a:latin typeface="Baskerville Old Face" pitchFamily="18" charset="0"/>
                        </a:rPr>
                        <a:t>Brinjal</a:t>
                      </a:r>
                      <a:endParaRPr lang="en-IN" sz="1200" kern="10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Baskerville Old Face" pitchFamily="18" charset="0"/>
                        </a:rPr>
                        <a:t>Sandy </a:t>
                      </a:r>
                      <a:r>
                        <a:rPr lang="en-US" sz="1200" kern="100" dirty="0" smtClean="0">
                          <a:effectLst/>
                          <a:latin typeface="Baskerville Old Face" pitchFamily="18" charset="0"/>
                        </a:rPr>
                        <a:t>loam</a:t>
                      </a:r>
                      <a:endParaRPr lang="en-IN" sz="1200" kern="100" dirty="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100" dirty="0" err="1" smtClean="0">
                          <a:effectLst/>
                          <a:latin typeface="Baskerville Old Face" pitchFamily="18" charset="0"/>
                        </a:rPr>
                        <a:t>Cuddalore</a:t>
                      </a:r>
                      <a:endParaRPr lang="en-IN" sz="1200" kern="100" dirty="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100" dirty="0" smtClean="0">
                          <a:solidFill>
                            <a:schemeClr val="tx1"/>
                          </a:solidFill>
                          <a:effectLst/>
                          <a:latin typeface="Baskerville Old Face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IN" sz="1200" kern="100" dirty="0">
                        <a:solidFill>
                          <a:schemeClr val="tx1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extLst>
                  <a:ext uri="{0D108BD9-81ED-4DB2-BD59-A6C34878D82A}">
                    <a16:rowId xmlns="" xmlns:a16="http://schemas.microsoft.com/office/drawing/2014/main" val="3986431053"/>
                  </a:ext>
                </a:extLst>
              </a:tr>
              <a:tr h="4814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IN" sz="1200" kern="100" dirty="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IN" sz="1200" kern="10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IN" sz="1200" kern="10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IN" sz="1200" kern="10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IN" sz="1200" kern="100" dirty="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b="1" kern="100" dirty="0" smtClean="0">
                          <a:solidFill>
                            <a:schemeClr val="bg2"/>
                          </a:solidFill>
                          <a:effectLst/>
                          <a:latin typeface="Baskerville Old Face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IN" sz="1200" b="1" kern="100" dirty="0">
                        <a:solidFill>
                          <a:schemeClr val="bg2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b="1" kern="100" dirty="0" smtClean="0">
                          <a:solidFill>
                            <a:schemeClr val="tx1"/>
                          </a:solidFill>
                          <a:effectLst/>
                          <a:latin typeface="Baskerville Old Face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 </a:t>
                      </a:r>
                      <a:r>
                        <a:rPr lang="en-IN" sz="1200" b="1" kern="100" dirty="0" err="1" smtClean="0">
                          <a:solidFill>
                            <a:schemeClr val="tx1"/>
                          </a:solidFill>
                          <a:effectLst/>
                          <a:latin typeface="Baskerville Old Face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Rhizobiu</a:t>
                      </a:r>
                      <a:r>
                        <a:rPr lang="en-US" sz="1200" b="1" kern="100" dirty="0" smtClean="0">
                          <a:effectLst/>
                          <a:latin typeface="Baskerville Old Face" pitchFamily="18" charset="0"/>
                        </a:rPr>
                        <a:t>m strains</a:t>
                      </a:r>
                      <a:endParaRPr lang="en-IN" sz="1200" b="1" kern="100" dirty="0">
                        <a:solidFill>
                          <a:schemeClr val="tx1"/>
                        </a:solidFill>
                        <a:effectLst/>
                        <a:latin typeface="Baskerville Old Fac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6" marR="45156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086600" cy="609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i="1" dirty="0" err="1" smtClean="0"/>
              <a:t>Rhizobium</a:t>
            </a:r>
            <a:r>
              <a:rPr lang="en-US" dirty="0" smtClean="0"/>
              <a:t> team activities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AA0324C-8728-6359-154C-501246395F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46" r="20866"/>
          <a:stretch/>
        </p:blipFill>
        <p:spPr bwMode="auto">
          <a:xfrm>
            <a:off x="7086600" y="1524000"/>
            <a:ext cx="1954306" cy="4394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2D7EB34-E198-0156-7738-C45EBB86F8AD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838200"/>
            <a:ext cx="26670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0486EDC-5BC1-AE77-CBDD-6FC93E84655A}"/>
              </a:ext>
            </a:extLst>
          </p:cNvPr>
          <p:cNvPicPr>
            <a:picLocks/>
          </p:cNvPicPr>
          <p:nvPr/>
        </p:nvPicPr>
        <p:blipFill>
          <a:blip r:embed="rId4" cstate="print"/>
          <a:srcRect t="18806" b="16227"/>
          <a:stretch>
            <a:fillRect/>
          </a:stretch>
        </p:blipFill>
        <p:spPr>
          <a:xfrm>
            <a:off x="457200" y="3886200"/>
            <a:ext cx="3748874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7D79D7B-5A18-0649-68B1-12675E464D40}"/>
              </a:ext>
            </a:extLst>
          </p:cNvPr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27229" y="3886200"/>
            <a:ext cx="2406971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/>
          </p:cNvPicPr>
          <p:nvPr/>
        </p:nvPicPr>
        <p:blipFill>
          <a:blip r:embed="rId6" cstate="print"/>
          <a:srcRect b="13090"/>
          <a:stretch>
            <a:fillRect/>
          </a:stretch>
        </p:blipFill>
        <p:spPr>
          <a:xfrm>
            <a:off x="3930106" y="762000"/>
            <a:ext cx="2546894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CFC984C-2432-2022-316F-A601F370F63B}"/>
              </a:ext>
            </a:extLst>
          </p:cNvPr>
          <p:cNvSpPr txBox="1"/>
          <p:nvPr/>
        </p:nvSpPr>
        <p:spPr>
          <a:xfrm>
            <a:off x="3733800" y="2667000"/>
            <a:ext cx="3810000" cy="240065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Baskerville Old Face" pitchFamily="18" charset="0"/>
              </a:rPr>
              <a:t>Team members:</a:t>
            </a:r>
            <a:r>
              <a:rPr lang="en-US" dirty="0">
                <a:solidFill>
                  <a:schemeClr val="accent5"/>
                </a:solidFill>
                <a:latin typeface="Baskerville Old Face" pitchFamily="18" charset="0"/>
              </a:rPr>
              <a:t>
</a:t>
            </a:r>
            <a:r>
              <a:rPr lang="en-US" dirty="0" smtClean="0">
                <a:solidFill>
                  <a:schemeClr val="accent5"/>
                </a:solidFill>
                <a:latin typeface="Baskerville Old Face" pitchFamily="18" charset="0"/>
              </a:rPr>
              <a:t>1. </a:t>
            </a:r>
            <a:r>
              <a:rPr lang="en-IN" b="1" dirty="0" smtClean="0">
                <a:latin typeface="Baskerville Old Face" pitchFamily="18" charset="0"/>
              </a:rPr>
              <a:t>AGILA.P</a:t>
            </a:r>
          </a:p>
          <a:p>
            <a:r>
              <a:rPr lang="en-IN" b="1" dirty="0" smtClean="0">
                <a:latin typeface="Baskerville Old Face" pitchFamily="18" charset="0"/>
              </a:rPr>
              <a:t>2. GOKULAKRISHNAN.B</a:t>
            </a:r>
          </a:p>
          <a:p>
            <a:r>
              <a:rPr lang="en-IN" b="1" dirty="0" smtClean="0">
                <a:latin typeface="Baskerville Old Face" pitchFamily="18" charset="0"/>
              </a:rPr>
              <a:t>3. MALINI.K</a:t>
            </a:r>
          </a:p>
          <a:p>
            <a:r>
              <a:rPr lang="en-IN" b="1" dirty="0" smtClean="0">
                <a:latin typeface="Baskerville Old Face" pitchFamily="18" charset="0"/>
              </a:rPr>
              <a:t>4. PRASANNA.A</a:t>
            </a:r>
          </a:p>
          <a:p>
            <a:r>
              <a:rPr lang="en-IN" b="1" dirty="0" smtClean="0">
                <a:latin typeface="Baskerville Old Face" pitchFamily="18" charset="0"/>
              </a:rPr>
              <a:t>5. SARUMATHY.S</a:t>
            </a:r>
          </a:p>
          <a:p>
            <a:r>
              <a:rPr lang="en-IN" b="1" dirty="0" smtClean="0">
                <a:latin typeface="Baskerville Old Face" pitchFamily="18" charset="0"/>
              </a:rPr>
              <a:t>6. VIDHYA.K</a:t>
            </a:r>
          </a:p>
          <a:p>
            <a:endParaRPr lang="en-US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69E87C1-D316-6BFD-74DB-5453D3AFED22}"/>
              </a:ext>
            </a:extLst>
          </p:cNvPr>
          <p:cNvSpPr txBox="1"/>
          <p:nvPr/>
        </p:nvSpPr>
        <p:spPr>
          <a:xfrm>
            <a:off x="405551" y="360717"/>
            <a:ext cx="8332898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/>
                </a:solidFill>
                <a:latin typeface="Baskerville Old Face" pitchFamily="18" charset="0"/>
              </a:rPr>
              <a:t>ISOLATION,CHARACTERIZATION AND SCREENING OF EPIPHYTIC PINK PIGMENTED FACULTATIVE METHYLOTROPHS FROM DIFFERENT HOST PLANTS AND THEIR GROWTH PROMOTING EFFECT ON RICE ( </a:t>
            </a:r>
            <a:r>
              <a:rPr lang="en-US" sz="2000" b="1" dirty="0" err="1" smtClean="0">
                <a:solidFill>
                  <a:schemeClr val="accent4"/>
                </a:solidFill>
                <a:latin typeface="Baskerville Old Face" pitchFamily="18" charset="0"/>
              </a:rPr>
              <a:t>Oryzae</a:t>
            </a:r>
            <a:r>
              <a:rPr lang="en-US" sz="2000" b="1" dirty="0" smtClean="0">
                <a:solidFill>
                  <a:schemeClr val="accent4"/>
                </a:solidFill>
                <a:latin typeface="Baskerville Old Face" pitchFamily="18" charset="0"/>
              </a:rPr>
              <a:t> Sativa 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08B9641-B323-2023-7A24-3F1F3F8189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21082" t="12628" r="26049" b="9078"/>
          <a:stretch>
            <a:fillRect/>
          </a:stretch>
        </p:blipFill>
        <p:spPr>
          <a:xfrm rot="10800000">
            <a:off x="6629399" y="2438400"/>
            <a:ext cx="2438401" cy="2907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6F15F201-81A2-57D8-0CFC-39C4BC49B6C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10167"/>
          <a:stretch>
            <a:fillRect/>
          </a:stretch>
        </p:blipFill>
        <p:spPr>
          <a:xfrm>
            <a:off x="304800" y="2438400"/>
            <a:ext cx="3366355" cy="3017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u="sng" dirty="0" smtClean="0">
                <a:latin typeface="Baskerville Old Face" pitchFamily="18" charset="0"/>
              </a:rPr>
              <a:t>Objectives</a:t>
            </a:r>
            <a:endParaRPr lang="en-US" sz="2800" b="1" u="sng" dirty="0">
              <a:latin typeface="Baskerville Old Face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A8E36E2-9B50-1503-6C58-4A72DBD52503}"/>
              </a:ext>
            </a:extLst>
          </p:cNvPr>
          <p:cNvSpPr txBox="1">
            <a:spLocks/>
          </p:cNvSpPr>
          <p:nvPr/>
        </p:nvSpPr>
        <p:spPr>
          <a:xfrm>
            <a:off x="381000" y="1447800"/>
            <a:ext cx="8458200" cy="2438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/>
                </a:solidFill>
                <a:latin typeface="Baskerville Old Face" pitchFamily="18" charset="0"/>
                <a:cs typeface="Times New Roman" panose="02020603050405020304" pitchFamily="18" charset="0"/>
              </a:rPr>
              <a:t>1.  Isolation of </a:t>
            </a:r>
            <a:r>
              <a:rPr lang="en-US" sz="2400" i="1" dirty="0" err="1" smtClean="0">
                <a:solidFill>
                  <a:schemeClr val="tx1"/>
                </a:solidFill>
                <a:latin typeface="Baskerville Old Face" pitchFamily="18" charset="0"/>
                <a:cs typeface="Times New Roman" panose="02020603050405020304" pitchFamily="18" charset="0"/>
              </a:rPr>
              <a:t>Methylobacterium</a:t>
            </a:r>
            <a:r>
              <a:rPr lang="en-US" sz="2400" dirty="0" smtClean="0">
                <a:solidFill>
                  <a:schemeClr val="tx1"/>
                </a:solidFill>
                <a:latin typeface="Baskerville Old Face" pitchFamily="18" charset="0"/>
                <a:cs typeface="Times New Roman" panose="02020603050405020304" pitchFamily="18" charset="0"/>
              </a:rPr>
              <a:t> from </a:t>
            </a:r>
            <a:r>
              <a:rPr lang="en-US" sz="2400" dirty="0" err="1" smtClean="0">
                <a:solidFill>
                  <a:schemeClr val="tx1"/>
                </a:solidFill>
                <a:latin typeface="Baskerville Old Face" pitchFamily="18" charset="0"/>
                <a:cs typeface="Times New Roman" panose="02020603050405020304" pitchFamily="18" charset="0"/>
              </a:rPr>
              <a:t>Philosphere</a:t>
            </a:r>
            <a:r>
              <a:rPr lang="en-US" sz="2400" dirty="0" smtClean="0">
                <a:solidFill>
                  <a:schemeClr val="tx1"/>
                </a:solidFill>
                <a:latin typeface="Baskerville Old Face" pitchFamily="18" charset="0"/>
                <a:cs typeface="Times New Roman" panose="02020603050405020304" pitchFamily="18" charset="0"/>
              </a:rPr>
              <a:t> of different host crops.
 2. Characterization of refined isolates for confirmation of </a:t>
            </a:r>
            <a:r>
              <a:rPr lang="en-US" sz="2400" i="1" dirty="0" err="1" smtClean="0">
                <a:solidFill>
                  <a:schemeClr val="tx1"/>
                </a:solidFill>
                <a:latin typeface="Baskerville Old Face" pitchFamily="18" charset="0"/>
                <a:cs typeface="Times New Roman" panose="02020603050405020304" pitchFamily="18" charset="0"/>
              </a:rPr>
              <a:t>Methylobacterium</a:t>
            </a:r>
            <a:r>
              <a:rPr lang="en-US" sz="2400" dirty="0" smtClean="0">
                <a:solidFill>
                  <a:schemeClr val="tx1"/>
                </a:solidFill>
                <a:latin typeface="Baskerville Old Face" pitchFamily="18" charset="0"/>
                <a:cs typeface="Times New Roman" panose="02020603050405020304" pitchFamily="18" charset="0"/>
              </a:rPr>
              <a:t>
3. Screening of selected </a:t>
            </a:r>
            <a:r>
              <a:rPr lang="en-US" sz="2400" dirty="0" err="1" smtClean="0">
                <a:solidFill>
                  <a:schemeClr val="tx1"/>
                </a:solidFill>
                <a:latin typeface="Baskerville Old Face" pitchFamily="18" charset="0"/>
                <a:cs typeface="Times New Roman" panose="02020603050405020304" pitchFamily="18" charset="0"/>
              </a:rPr>
              <a:t>Methylobacterium</a:t>
            </a:r>
            <a:r>
              <a:rPr lang="en-US" sz="2400" dirty="0" smtClean="0">
                <a:solidFill>
                  <a:schemeClr val="tx1"/>
                </a:solidFill>
                <a:latin typeface="Baskerville Old Face" pitchFamily="18" charset="0"/>
                <a:cs typeface="Times New Roman" panose="02020603050405020304" pitchFamily="18" charset="0"/>
              </a:rPr>
              <a:t> for their plant growth promoting traits
 4. To evaluate the </a:t>
            </a:r>
            <a:r>
              <a:rPr lang="en-US" sz="2400" dirty="0" err="1" smtClean="0">
                <a:solidFill>
                  <a:schemeClr val="tx1"/>
                </a:solidFill>
                <a:latin typeface="Baskerville Old Face" pitchFamily="18" charset="0"/>
                <a:cs typeface="Times New Roman" panose="02020603050405020304" pitchFamily="18" charset="0"/>
              </a:rPr>
              <a:t>Methylobacterium</a:t>
            </a:r>
            <a:r>
              <a:rPr lang="en-US" sz="2400" dirty="0" smtClean="0">
                <a:solidFill>
                  <a:schemeClr val="tx1"/>
                </a:solidFill>
                <a:latin typeface="Baskerville Old Face" pitchFamily="18" charset="0"/>
                <a:cs typeface="Times New Roman" panose="02020603050405020304" pitchFamily="18" charset="0"/>
              </a:rPr>
              <a:t> for their PGP trait by seed inoculation assay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5635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>
                <a:latin typeface="Baskerville Old Face" pitchFamily="18" charset="0"/>
              </a:rPr>
              <a:t>Details of sample collection and the isolate details</a:t>
            </a:r>
            <a:endParaRPr lang="en-US" sz="2800" dirty="0">
              <a:latin typeface="Baskerville Old Face" pitchFamily="18" charset="0"/>
            </a:endParaRP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3344801"/>
              </p:ext>
            </p:extLst>
          </p:nvPr>
        </p:nvGraphicFramePr>
        <p:xfrm>
          <a:off x="457200" y="767259"/>
          <a:ext cx="8353895" cy="563354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849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77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6513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2953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8329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7211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effectLst/>
                          <a:latin typeface="Baskerville Old Face" pitchFamily="18" charset="0"/>
                        </a:rPr>
                        <a:t> HOST CROP </a:t>
                      </a:r>
                      <a:endParaRPr lang="en-IN" sz="1200" b="1" dirty="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effectLst/>
                          <a:latin typeface="Baskerville Old Face" pitchFamily="18" charset="0"/>
                        </a:rPr>
                        <a:t>AGE</a:t>
                      </a:r>
                      <a:endParaRPr lang="en-IN" sz="1200" b="1" dirty="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effectLst/>
                          <a:latin typeface="Baskerville Old Face" pitchFamily="18" charset="0"/>
                        </a:rPr>
                        <a:t>PREVIOUS CROP</a:t>
                      </a:r>
                      <a:endParaRPr lang="en-IN" sz="1200" b="1" dirty="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effectLst/>
                          <a:latin typeface="Baskerville Old Face" pitchFamily="18" charset="0"/>
                        </a:rPr>
                        <a:t>PLACE OF COLLECTION</a:t>
                      </a:r>
                      <a:endParaRPr lang="en-IN" sz="1200" b="1" dirty="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Baskerville Old Face" pitchFamily="18" charset="0"/>
                        </a:rPr>
                        <a:t>NO OF COLONY IN  </a:t>
                      </a:r>
                      <a:r>
                        <a:rPr lang="en-US" sz="1200" b="1" dirty="0" err="1">
                          <a:effectLst/>
                          <a:latin typeface="Baskerville Old Face" pitchFamily="18" charset="0"/>
                        </a:rPr>
                        <a:t>Abaxial</a:t>
                      </a:r>
                      <a:endParaRPr lang="en-US" sz="1200" b="1" dirty="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Baskerville Old Face" pitchFamily="18" charset="0"/>
                        </a:rPr>
                        <a:t>NO OF COLONY IN  </a:t>
                      </a:r>
                      <a:r>
                        <a:rPr lang="en-US" sz="1200" b="1" dirty="0" err="1">
                          <a:effectLst/>
                          <a:latin typeface="Baskerville Old Face" pitchFamily="18" charset="0"/>
                        </a:rPr>
                        <a:t>Adaxial</a:t>
                      </a:r>
                      <a:endParaRPr lang="en-US" sz="1200" b="1" dirty="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effectLst/>
                          <a:latin typeface="Baskerville Old Face" pitchFamily="18" charset="0"/>
                        </a:rPr>
                        <a:t>NO OF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effectLst/>
                          <a:latin typeface="Baskerville Old Face" pitchFamily="18" charset="0"/>
                        </a:rPr>
                        <a:t>ISOLATES</a:t>
                      </a:r>
                      <a:endParaRPr lang="en-IN" sz="1200" b="1" dirty="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Baskerville Old Face" pitchFamily="18" charset="0"/>
                        </a:rPr>
                        <a:t>NO OF STRAIN IN HAND</a:t>
                      </a:r>
                      <a:endParaRPr lang="en-US" sz="1200" b="1" dirty="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54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BEAN</a:t>
                      </a: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effectLst/>
                          <a:latin typeface="Baskerville Old Face" pitchFamily="18" charset="0"/>
                        </a:rPr>
                        <a:t>50 DAYS</a:t>
                      </a:r>
                      <a:endParaRPr lang="en-IN" sz="1200" dirty="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effectLst/>
                          <a:latin typeface="Baskerville Old Face" pitchFamily="18" charset="0"/>
                        </a:rPr>
                        <a:t>BEAN</a:t>
                      </a:r>
                      <a:endParaRPr lang="en-IN" sz="1200" dirty="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PAJANCOA &amp;RI</a:t>
                      </a: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69</a:t>
                      </a: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5</a:t>
                      </a: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2</a:t>
                      </a: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MB1 ,MB2</a:t>
                      </a: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8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SUNFLOWER</a:t>
                      </a: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90 DAYS</a:t>
                      </a: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GROUNDNUT</a:t>
                      </a: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PAJANCOA &amp;RI</a:t>
                      </a: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2</a:t>
                      </a: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2</a:t>
                      </a: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  <a:latin typeface="Baskerville Old Face" pitchFamily="18" charset="0"/>
                        </a:rPr>
                        <a:t>2</a:t>
                      </a:r>
                      <a:endParaRPr lang="en-IN" sz="1200" dirty="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MB 3,MB4</a:t>
                      </a: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30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TOMATO</a:t>
                      </a: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56 DAYS</a:t>
                      </a: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BHENDI</a:t>
                      </a: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PAJANCOA &amp;RI</a:t>
                      </a: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49</a:t>
                      </a: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33</a:t>
                      </a: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2</a:t>
                      </a: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MB 5,</a:t>
                      </a:r>
                      <a:r>
                        <a:rPr lang="en-IN" sz="1200">
                          <a:effectLst/>
                          <a:latin typeface="Baskerville Old Face" pitchFamily="18" charset="0"/>
                          <a:sym typeface="+mn-ea"/>
                        </a:rPr>
                        <a:t>MB6</a:t>
                      </a:r>
                      <a:endParaRPr lang="en-IN" sz="1200">
                        <a:effectLst/>
                        <a:latin typeface="Baskerville Old Face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54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GROUNDNUT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(TMV 7)</a:t>
                      </a: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70 DAYS</a:t>
                      </a: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PADDY</a:t>
                      </a: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NETTAPAKKAM</a:t>
                      </a: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 2</a:t>
                      </a: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  <a:latin typeface="Baskerville Old Face" pitchFamily="18" charset="0"/>
                        </a:rPr>
                        <a:t>_</a:t>
                      </a:r>
                      <a:endParaRPr lang="en-IN" sz="1200" dirty="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  <a:latin typeface="Baskerville Old Face" pitchFamily="18" charset="0"/>
                        </a:rPr>
                        <a:t>2</a:t>
                      </a:r>
                      <a:endParaRPr lang="en-IN" sz="1200" dirty="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MB7,</a:t>
                      </a:r>
                      <a:r>
                        <a:rPr lang="en-IN" sz="1200">
                          <a:effectLst/>
                          <a:latin typeface="Baskerville Old Face" pitchFamily="18" charset="0"/>
                          <a:sym typeface="+mn-ea"/>
                        </a:rPr>
                        <a:t> MB8</a:t>
                      </a:r>
                      <a:endParaRPr lang="en-IN" sz="1200">
                        <a:effectLst/>
                        <a:latin typeface="Baskerville Old Face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54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BEAN</a:t>
                      </a: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65 DAYS</a:t>
                      </a: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YARD LONG BEAN</a:t>
                      </a: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PAJANCOA&amp;RI</a:t>
                      </a: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37</a:t>
                      </a: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22</a:t>
                      </a: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2</a:t>
                      </a: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  <a:sym typeface="+mn-ea"/>
                        </a:rPr>
                        <a:t>MB9</a:t>
                      </a:r>
                      <a:endParaRPr lang="en-IN" sz="1200">
                        <a:effectLst/>
                        <a:latin typeface="Baskerville Old Face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  <a:sym typeface="+mn-ea"/>
                        </a:rPr>
                        <a:t>MB10</a:t>
                      </a:r>
                      <a:r>
                        <a:rPr lang="en-US" altLang="en-IN" sz="1200">
                          <a:effectLst/>
                          <a:latin typeface="Baskerville Old Face" pitchFamily="18" charset="0"/>
                          <a:sym typeface="+mn-ea"/>
                        </a:rPr>
                        <a:t>,</a:t>
                      </a: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5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EUCALPYTUS</a:t>
                      </a: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10 YEARS</a:t>
                      </a: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-</a:t>
                      </a: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PAJANCOA&amp;RI</a:t>
                      </a: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 11</a:t>
                      </a: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6</a:t>
                      </a: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2</a:t>
                      </a: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  <a:latin typeface="Baskerville Old Face" pitchFamily="18" charset="0"/>
                          <a:sym typeface="+mn-ea"/>
                        </a:rPr>
                        <a:t>,MB11,  MB12</a:t>
                      </a:r>
                      <a:endParaRPr lang="en-IN" sz="1200" dirty="0">
                        <a:effectLst/>
                        <a:latin typeface="Baskerville Old Face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5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TOMATO</a:t>
                      </a: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45 DAYS</a:t>
                      </a: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-</a:t>
                      </a: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SATHANOOR</a:t>
                      </a: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2</a:t>
                      </a: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3</a:t>
                      </a: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2</a:t>
                      </a: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  <a:latin typeface="Baskerville Old Face" pitchFamily="18" charset="0"/>
                          <a:sym typeface="+mn-ea"/>
                        </a:rPr>
                        <a:t>MB1</a:t>
                      </a:r>
                      <a:r>
                        <a:rPr lang="en-US" altLang="en-IN" sz="1200" dirty="0">
                          <a:effectLst/>
                          <a:latin typeface="Baskerville Old Face" pitchFamily="18" charset="0"/>
                          <a:sym typeface="+mn-ea"/>
                        </a:rPr>
                        <a:t>3,</a:t>
                      </a:r>
                      <a:r>
                        <a:rPr lang="en-IN" sz="1200" dirty="0">
                          <a:effectLst/>
                          <a:latin typeface="Baskerville Old Face" pitchFamily="18" charset="0"/>
                          <a:sym typeface="+mn-ea"/>
                        </a:rPr>
                        <a:t>MB1</a:t>
                      </a:r>
                      <a:r>
                        <a:rPr lang="en-US" altLang="en-IN" sz="1200" dirty="0">
                          <a:effectLst/>
                          <a:latin typeface="Baskerville Old Face" pitchFamily="18" charset="0"/>
                          <a:sym typeface="+mn-ea"/>
                        </a:rPr>
                        <a:t>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783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MULBERRY</a:t>
                      </a: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  <a:latin typeface="Baskerville Old Face" pitchFamily="18" charset="0"/>
                        </a:rPr>
                        <a:t>MORE THAN 4 YEARS</a:t>
                      </a:r>
                      <a:endParaRPr lang="en-IN" sz="1200" dirty="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MULBERRY</a:t>
                      </a: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PAJANCOA &amp;RI</a:t>
                      </a: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1</a:t>
                      </a: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2</a:t>
                      </a: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2</a:t>
                      </a: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  <a:latin typeface="Baskerville Old Face" pitchFamily="18" charset="0"/>
                          <a:sym typeface="+mn-ea"/>
                        </a:rPr>
                        <a:t>MB1</a:t>
                      </a:r>
                      <a:r>
                        <a:rPr lang="en-US" altLang="en-IN" sz="1200" dirty="0">
                          <a:effectLst/>
                          <a:latin typeface="Baskerville Old Face" pitchFamily="18" charset="0"/>
                          <a:sym typeface="+mn-ea"/>
                        </a:rPr>
                        <a:t>5,</a:t>
                      </a:r>
                      <a:r>
                        <a:rPr lang="en-IN" sz="1200" dirty="0">
                          <a:effectLst/>
                          <a:latin typeface="Baskerville Old Face" pitchFamily="18" charset="0"/>
                          <a:sym typeface="+mn-ea"/>
                        </a:rPr>
                        <a:t>MB1</a:t>
                      </a:r>
                      <a:r>
                        <a:rPr lang="en-US" altLang="en-IN" sz="1200" dirty="0">
                          <a:effectLst/>
                          <a:latin typeface="Baskerville Old Face" pitchFamily="18" charset="0"/>
                          <a:sym typeface="+mn-ea"/>
                        </a:rPr>
                        <a:t>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altLang="en-IN" sz="1200" dirty="0">
                        <a:effectLst/>
                        <a:latin typeface="Baskerville Old Face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63845" marR="63845" marT="42563" marB="42563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533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GROUNDNUT</a:t>
                      </a: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90 days</a:t>
                      </a: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GROUNDNUT</a:t>
                      </a: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AMARAVATHIPUTHUR</a:t>
                      </a: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2</a:t>
                      </a: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2</a:t>
                      </a: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Baskerville Old Face" pitchFamily="18" charset="0"/>
                        </a:rPr>
                        <a:t>2</a:t>
                      </a:r>
                      <a:endParaRPr lang="en-IN" sz="120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  <a:latin typeface="Baskerville Old Face" pitchFamily="18" charset="0"/>
                          <a:sym typeface="+mn-ea"/>
                        </a:rPr>
                        <a:t>MB1</a:t>
                      </a:r>
                      <a:r>
                        <a:rPr lang="en-US" altLang="en-IN" sz="1200" dirty="0">
                          <a:effectLst/>
                          <a:latin typeface="Baskerville Old Face" pitchFamily="18" charset="0"/>
                          <a:sym typeface="+mn-ea"/>
                        </a:rPr>
                        <a:t>7,</a:t>
                      </a:r>
                      <a:r>
                        <a:rPr lang="en-IN" sz="1200" dirty="0">
                          <a:effectLst/>
                          <a:latin typeface="Baskerville Old Face" pitchFamily="18" charset="0"/>
                          <a:sym typeface="+mn-ea"/>
                        </a:rPr>
                        <a:t>MB1</a:t>
                      </a:r>
                      <a:r>
                        <a:rPr lang="en-US" altLang="en-IN" sz="1200" dirty="0">
                          <a:effectLst/>
                          <a:latin typeface="Baskerville Old Face" pitchFamily="18" charset="0"/>
                          <a:sym typeface="+mn-ea"/>
                        </a:rPr>
                        <a:t>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effectLst/>
                        <a:latin typeface="Baskerville Old Face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42563" marB="42563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u="sng" dirty="0" smtClean="0">
                <a:latin typeface="Baskerville Old Face" pitchFamily="18" charset="0"/>
              </a:rPr>
              <a:t>Student activities</a:t>
            </a:r>
            <a:endParaRPr lang="en-US" sz="2800" b="1" u="sng" dirty="0">
              <a:latin typeface="Baskerville Old Face" pitchFamily="18" charset="0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="" xmlns:a16="http://schemas.microsoft.com/office/drawing/2014/main" id="{1F7F628F-C132-6255-47E5-0533E0FA15B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431086"/>
            <a:ext cx="4144079" cy="3316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9ECD4C16-445A-B243-AAC0-0F254BDEDC4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447800"/>
            <a:ext cx="3606662" cy="3316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360923" y="5410200"/>
            <a:ext cx="2601477" cy="7410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Sterilization of paddy seeds</a:t>
            </a:r>
          </a:p>
        </p:txBody>
      </p:sp>
      <p:sp>
        <p:nvSpPr>
          <p:cNvPr id="6" name="Rectangle 5"/>
          <p:cNvSpPr/>
          <p:nvPr/>
        </p:nvSpPr>
        <p:spPr>
          <a:xfrm>
            <a:off x="5638800" y="5427760"/>
            <a:ext cx="2601477" cy="7410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The seeds are sown in test tubes containing water agar media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="" xmlns:a16="http://schemas.microsoft.com/office/drawing/2014/main" id="{BFED360D-0CCB-219C-C8BA-FA54BDD353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2787878" cy="2910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19D4AA0F-7144-F7A4-962A-23EDB44A417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3124200"/>
            <a:ext cx="2972530" cy="3082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>
            <a:extLst>
              <a:ext uri="{FF2B5EF4-FFF2-40B4-BE49-F238E27FC236}">
                <a16:creationId xmlns="" xmlns:a16="http://schemas.microsoft.com/office/drawing/2014/main" id="{0C1822E1-EE66-ED56-CDF9-ADFDD4D5B28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924563" y="1543039"/>
            <a:ext cx="3314675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+mj-cs"/>
              </a:rPr>
              <a:t>Student activities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 smtClean="0">
                <a:latin typeface="Baskerville Old Face" pitchFamily="18" charset="0"/>
              </a:rPr>
              <a:t>Product launched through ELP-414 course</a:t>
            </a:r>
            <a:endParaRPr lang="en-US" sz="2400" b="1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917454"/>
            <a:ext cx="5802971" cy="2788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17347" b="21429"/>
          <a:stretch>
            <a:fillRect/>
          </a:stretch>
        </p:blipFill>
        <p:spPr bwMode="auto">
          <a:xfrm>
            <a:off x="3048000" y="1095780"/>
            <a:ext cx="3222427" cy="279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838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 smtClean="0">
                <a:latin typeface="Baskerville Old Face" pitchFamily="18" charset="0"/>
              </a:rPr>
              <a:t>D. Workshops and seminars organized/planned for students by the department supported under the scheme</a:t>
            </a:r>
            <a:endParaRPr lang="en-US" sz="2400" b="1" dirty="0">
              <a:latin typeface="Baskerville Old Fac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3225800" cy="241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286000"/>
            <a:ext cx="33528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267200"/>
            <a:ext cx="3200400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28600" y="4953000"/>
            <a:ext cx="3962400" cy="1600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600" dirty="0" smtClean="0">
                <a:latin typeface="Constantia" pitchFamily="18" charset="0"/>
              </a:rPr>
              <a:t>Among the 5 groups, 3 group (</a:t>
            </a:r>
            <a:r>
              <a:rPr lang="en-US" sz="1600" i="1" dirty="0" err="1" smtClean="0">
                <a:latin typeface="Constantia" pitchFamily="18" charset="0"/>
              </a:rPr>
              <a:t>Methylobacterium</a:t>
            </a:r>
            <a:r>
              <a:rPr lang="en-US" sz="1600" i="1" dirty="0" smtClean="0">
                <a:latin typeface="Constantia" pitchFamily="18" charset="0"/>
              </a:rPr>
              <a:t>, </a:t>
            </a:r>
            <a:r>
              <a:rPr lang="en-US" sz="1600" i="1" dirty="0" err="1" smtClean="0">
                <a:latin typeface="Constantia" pitchFamily="18" charset="0"/>
              </a:rPr>
              <a:t>Rhizobium</a:t>
            </a:r>
            <a:r>
              <a:rPr lang="en-US" sz="1600" i="1" dirty="0" smtClean="0">
                <a:latin typeface="Constantia" pitchFamily="18" charset="0"/>
              </a:rPr>
              <a:t> </a:t>
            </a:r>
            <a:r>
              <a:rPr lang="en-US" sz="1600" dirty="0" smtClean="0">
                <a:latin typeface="Constantia" pitchFamily="18" charset="0"/>
              </a:rPr>
              <a:t>and Zinc </a:t>
            </a:r>
            <a:r>
              <a:rPr lang="en-US" sz="1600" dirty="0" err="1" smtClean="0">
                <a:latin typeface="Constantia" pitchFamily="18" charset="0"/>
              </a:rPr>
              <a:t>solubilizing</a:t>
            </a:r>
            <a:r>
              <a:rPr lang="en-US" sz="1600" dirty="0" smtClean="0">
                <a:latin typeface="Constantia" pitchFamily="18" charset="0"/>
              </a:rPr>
              <a:t> bacteria) were attended for National conference held at SBACRF, </a:t>
            </a:r>
            <a:r>
              <a:rPr lang="en-US" sz="1600" dirty="0" err="1" smtClean="0">
                <a:latin typeface="Constantia" pitchFamily="18" charset="0"/>
              </a:rPr>
              <a:t>karaikudi</a:t>
            </a:r>
            <a:r>
              <a:rPr lang="en-US" sz="1600" dirty="0" smtClean="0">
                <a:latin typeface="Constantia" pitchFamily="18" charset="0"/>
              </a:rPr>
              <a:t>.</a:t>
            </a:r>
          </a:p>
          <a:p>
            <a:pPr algn="r"/>
            <a:r>
              <a:rPr lang="en-US" sz="1600" dirty="0" smtClean="0">
                <a:latin typeface="Constantia" pitchFamily="18" charset="0"/>
              </a:rPr>
              <a:t>FUNDED BY DBT-SCS</a:t>
            </a:r>
          </a:p>
          <a:p>
            <a:pPr algn="just"/>
            <a:endParaRPr lang="en-US" sz="16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820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 smtClean="0">
                <a:latin typeface="Baskerville Old Face" pitchFamily="18" charset="0"/>
              </a:rPr>
              <a:t>Proposed objectives for the DBT STAR college scheme by Agricultural microbiology unit</a:t>
            </a:r>
            <a:endParaRPr lang="en-US" sz="2400" b="1" dirty="0">
              <a:latin typeface="Baskerville Old Face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224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1066800"/>
            <a:ext cx="4800600" cy="2514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1800" b="1" u="sng" dirty="0" smtClean="0">
                <a:solidFill>
                  <a:srgbClr val="002060"/>
                </a:solidFill>
                <a:latin typeface="Baskerville Old Face" pitchFamily="18" charset="0"/>
              </a:rPr>
              <a:t/>
            </a:r>
            <a:br>
              <a:rPr lang="en-US" sz="1800" b="1" u="sng" dirty="0" smtClean="0">
                <a:solidFill>
                  <a:srgbClr val="002060"/>
                </a:solidFill>
                <a:latin typeface="Baskerville Old Face" pitchFamily="18" charset="0"/>
              </a:rPr>
            </a:br>
            <a:r>
              <a:rPr lang="en-US" sz="1800" b="1" dirty="0" err="1" smtClean="0">
                <a:solidFill>
                  <a:srgbClr val="002060"/>
                </a:solidFill>
                <a:latin typeface="Baskerville Old Face" pitchFamily="18" charset="0"/>
              </a:rPr>
              <a:t>Gokulakrishnan</a:t>
            </a:r>
            <a:r>
              <a:rPr lang="en-US" sz="1800" b="1" dirty="0" smtClean="0">
                <a:solidFill>
                  <a:srgbClr val="002060"/>
                </a:solidFill>
                <a:latin typeface="Baskerville Old Face" pitchFamily="18" charset="0"/>
              </a:rPr>
              <a:t>, B., </a:t>
            </a:r>
            <a:r>
              <a:rPr lang="en-US" sz="1800" b="1" dirty="0" err="1" smtClean="0">
                <a:solidFill>
                  <a:srgbClr val="002060"/>
                </a:solidFill>
                <a:latin typeface="Baskerville Old Face" pitchFamily="18" charset="0"/>
              </a:rPr>
              <a:t>Malini</a:t>
            </a:r>
            <a:r>
              <a:rPr lang="en-US" sz="1800" b="1" dirty="0" smtClean="0">
                <a:solidFill>
                  <a:srgbClr val="002060"/>
                </a:solidFill>
                <a:latin typeface="Baskerville Old Face" pitchFamily="18" charset="0"/>
              </a:rPr>
              <a:t>, K, </a:t>
            </a:r>
            <a:r>
              <a:rPr lang="en-US" sz="1800" b="1" dirty="0" err="1" smtClean="0">
                <a:solidFill>
                  <a:srgbClr val="002060"/>
                </a:solidFill>
                <a:latin typeface="Baskerville Old Face" pitchFamily="18" charset="0"/>
              </a:rPr>
              <a:t>Agila</a:t>
            </a:r>
            <a:r>
              <a:rPr lang="en-US" sz="1800" b="1" dirty="0" smtClean="0">
                <a:solidFill>
                  <a:srgbClr val="002060"/>
                </a:solidFill>
                <a:latin typeface="Baskerville Old Face" pitchFamily="18" charset="0"/>
              </a:rPr>
              <a:t>, P, </a:t>
            </a:r>
            <a:r>
              <a:rPr lang="en-US" sz="1800" b="1" dirty="0" err="1" smtClean="0">
                <a:solidFill>
                  <a:srgbClr val="002060"/>
                </a:solidFill>
                <a:latin typeface="Baskerville Old Face" pitchFamily="18" charset="0"/>
              </a:rPr>
              <a:t>Vidhiya</a:t>
            </a:r>
            <a:r>
              <a:rPr lang="en-US" sz="1800" b="1" dirty="0" smtClean="0">
                <a:solidFill>
                  <a:srgbClr val="002060"/>
                </a:solidFill>
                <a:latin typeface="Baskerville Old Face" pitchFamily="18" charset="0"/>
              </a:rPr>
              <a:t>, K, </a:t>
            </a:r>
            <a:r>
              <a:rPr lang="en-US" sz="1800" b="1" dirty="0" err="1" smtClean="0">
                <a:solidFill>
                  <a:srgbClr val="002060"/>
                </a:solidFill>
                <a:latin typeface="Baskerville Old Face" pitchFamily="18" charset="0"/>
              </a:rPr>
              <a:t>Sarumathy</a:t>
            </a:r>
            <a:r>
              <a:rPr lang="en-US" sz="1800" b="1" dirty="0" smtClean="0">
                <a:solidFill>
                  <a:srgbClr val="002060"/>
                </a:solidFill>
                <a:latin typeface="Baskerville Old Face" pitchFamily="18" charset="0"/>
              </a:rPr>
              <a:t>, S, </a:t>
            </a:r>
            <a:r>
              <a:rPr lang="en-US" sz="1800" b="1" dirty="0" err="1" smtClean="0">
                <a:solidFill>
                  <a:srgbClr val="002060"/>
                </a:solidFill>
                <a:latin typeface="Baskerville Old Face" pitchFamily="18" charset="0"/>
              </a:rPr>
              <a:t>Jananee</a:t>
            </a:r>
            <a:r>
              <a:rPr lang="en-US" sz="1800" b="1" dirty="0" smtClean="0">
                <a:solidFill>
                  <a:srgbClr val="002060"/>
                </a:solidFill>
                <a:latin typeface="Baskerville Old Face" pitchFamily="18" charset="0"/>
              </a:rPr>
              <a:t>, S, </a:t>
            </a:r>
            <a:r>
              <a:rPr lang="en-US" sz="1800" b="1" dirty="0" err="1" smtClean="0">
                <a:solidFill>
                  <a:srgbClr val="002060"/>
                </a:solidFill>
                <a:latin typeface="Baskerville Old Face" pitchFamily="18" charset="0"/>
              </a:rPr>
              <a:t>Pushpakanth</a:t>
            </a:r>
            <a:r>
              <a:rPr lang="en-US" sz="1800" b="1" dirty="0" smtClean="0">
                <a:solidFill>
                  <a:srgbClr val="002060"/>
                </a:solidFill>
                <a:latin typeface="Baskerville Old Face" pitchFamily="18" charset="0"/>
              </a:rPr>
              <a:t>, P*, </a:t>
            </a:r>
            <a:r>
              <a:rPr lang="en-US" sz="1800" b="1" dirty="0" err="1" smtClean="0">
                <a:solidFill>
                  <a:srgbClr val="002060"/>
                </a:solidFill>
                <a:latin typeface="Baskerville Old Face" pitchFamily="18" charset="0"/>
              </a:rPr>
              <a:t>Sundaravarathan</a:t>
            </a:r>
            <a:r>
              <a:rPr lang="en-US" sz="1800" b="1" dirty="0" smtClean="0">
                <a:solidFill>
                  <a:srgbClr val="002060"/>
                </a:solidFill>
                <a:latin typeface="Baskerville Old Face" pitchFamily="18" charset="0"/>
              </a:rPr>
              <a:t>, S, </a:t>
            </a:r>
            <a:r>
              <a:rPr lang="en-US" sz="1800" b="1" dirty="0" err="1" smtClean="0">
                <a:solidFill>
                  <a:srgbClr val="002060"/>
                </a:solidFill>
                <a:latin typeface="Baskerville Old Face" pitchFamily="18" charset="0"/>
              </a:rPr>
              <a:t>Ramesh</a:t>
            </a:r>
            <a:r>
              <a:rPr lang="en-US" sz="1800" b="1" dirty="0" smtClean="0">
                <a:solidFill>
                  <a:srgbClr val="002060"/>
                </a:solidFill>
                <a:latin typeface="Baskerville Old Face" pitchFamily="18" charset="0"/>
              </a:rPr>
              <a:t>, V and </a:t>
            </a:r>
            <a:r>
              <a:rPr lang="en-US" sz="1800" b="1" dirty="0" err="1" smtClean="0">
                <a:solidFill>
                  <a:srgbClr val="002060"/>
                </a:solidFill>
                <a:latin typeface="Baskerville Old Face" pitchFamily="18" charset="0"/>
              </a:rPr>
              <a:t>Pouchepparadjou</a:t>
            </a:r>
            <a:r>
              <a:rPr lang="en-US" sz="1800" b="1" dirty="0" smtClean="0">
                <a:solidFill>
                  <a:srgbClr val="002060"/>
                </a:solidFill>
                <a:latin typeface="Baskerville Old Face" pitchFamily="18" charset="0"/>
              </a:rPr>
              <a:t>, A. 2023. National conference on “Enhancing  sustainability and resilience of Agriculture” (ESRA-2023). </a:t>
            </a:r>
            <a:r>
              <a:rPr lang="en-US" sz="1800" b="1" dirty="0" err="1" smtClean="0">
                <a:solidFill>
                  <a:srgbClr val="002060"/>
                </a:solidFill>
                <a:latin typeface="Baskerville Old Face" pitchFamily="18" charset="0"/>
              </a:rPr>
              <a:t>SethuBhaskara</a:t>
            </a:r>
            <a:r>
              <a:rPr lang="en-US" sz="1800" b="1" dirty="0" smtClean="0">
                <a:solidFill>
                  <a:srgbClr val="002060"/>
                </a:solidFill>
                <a:latin typeface="Baskerville Old Face" pitchFamily="18" charset="0"/>
              </a:rPr>
              <a:t> Agricultural college and Research foundation, </a:t>
            </a:r>
            <a:r>
              <a:rPr lang="en-US" sz="1800" b="1" dirty="0" err="1" smtClean="0">
                <a:solidFill>
                  <a:srgbClr val="002060"/>
                </a:solidFill>
                <a:latin typeface="Baskerville Old Face" pitchFamily="18" charset="0"/>
              </a:rPr>
              <a:t>karaikudi</a:t>
            </a:r>
            <a:r>
              <a:rPr lang="en-US" sz="1800" b="1" dirty="0" smtClean="0">
                <a:solidFill>
                  <a:srgbClr val="002060"/>
                </a:solidFill>
                <a:latin typeface="Baskerville Old Face" pitchFamily="18" charset="0"/>
              </a:rPr>
              <a:t>. July-22.</a:t>
            </a:r>
            <a:endParaRPr lang="en-US" sz="1800" b="1" dirty="0">
              <a:solidFill>
                <a:srgbClr val="002060"/>
              </a:solidFill>
              <a:latin typeface="Baskerville Old Face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C6F1D152-C904-24E5-36BC-033172237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031" y="228600"/>
            <a:ext cx="4142169" cy="6532732"/>
          </a:xfrm>
        </p:spPr>
      </p:pic>
      <p:sp>
        <p:nvSpPr>
          <p:cNvPr id="7" name="Rectangle 6"/>
          <p:cNvSpPr/>
          <p:nvPr/>
        </p:nvSpPr>
        <p:spPr>
          <a:xfrm>
            <a:off x="4876800" y="304800"/>
            <a:ext cx="3483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  <a:latin typeface="Baskerville Old Face" pitchFamily="18" charset="0"/>
              </a:rPr>
              <a:t>BEST POSTER AWARD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9411" y="3795713"/>
            <a:ext cx="3983589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914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 smtClean="0">
                <a:latin typeface="Baskerville Old Face" pitchFamily="18" charset="0"/>
              </a:rPr>
              <a:t>F. Visits to industry &amp;important labs of national eminence</a:t>
            </a:r>
            <a:r>
              <a:rPr lang="en-US" sz="2000" b="1" dirty="0" smtClean="0">
                <a:latin typeface="Baskerville Old Face" pitchFamily="18" charset="0"/>
              </a:rPr>
              <a:t/>
            </a:r>
            <a:br>
              <a:rPr lang="en-US" sz="2000" b="1" dirty="0" smtClean="0">
                <a:latin typeface="Baskerville Old Face" pitchFamily="18" charset="0"/>
              </a:rPr>
            </a:br>
            <a:r>
              <a:rPr lang="en-US" sz="2000" b="1" u="sng" dirty="0" smtClean="0">
                <a:latin typeface="Baskerville Old Face" pitchFamily="18" charset="0"/>
              </a:rPr>
              <a:t>EXPOSURE VISIT UNDER STAR COLLEGE SCHEME (DBT)</a:t>
            </a:r>
            <a:endParaRPr lang="en-US" sz="2000" b="1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4572000" cy="5562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en-US" sz="1600" b="1" dirty="0" smtClean="0">
                <a:latin typeface="Baskerville Old Face" pitchFamily="18" charset="0"/>
              </a:rPr>
              <a:t>Course code &amp; title – </a:t>
            </a:r>
            <a:r>
              <a:rPr lang="en-US" sz="1600" dirty="0" smtClean="0">
                <a:latin typeface="Baskerville Old Face" pitchFamily="18" charset="0"/>
              </a:rPr>
              <a:t>EXP424 </a:t>
            </a:r>
            <a:r>
              <a:rPr lang="en-US" sz="1600" dirty="0" err="1" smtClean="0">
                <a:latin typeface="Baskerville Old Face" pitchFamily="18" charset="0"/>
              </a:rPr>
              <a:t>Bioinoculant</a:t>
            </a:r>
            <a:r>
              <a:rPr lang="en-US" sz="1600" dirty="0" smtClean="0">
                <a:latin typeface="Baskerville Old Face" pitchFamily="18" charset="0"/>
              </a:rPr>
              <a:t> production technology (0+5)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1600" b="1" dirty="0" smtClean="0">
                <a:latin typeface="Baskerville Old Face" pitchFamily="18" charset="0"/>
              </a:rPr>
              <a:t>Date of visit </a:t>
            </a:r>
            <a:r>
              <a:rPr lang="en-US" sz="1600" dirty="0" smtClean="0">
                <a:latin typeface="Baskerville Old Face" pitchFamily="18" charset="0"/>
              </a:rPr>
              <a:t>– 11.07.2022 to 14.07.2022 (4 days)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1600" b="1" dirty="0" smtClean="0">
                <a:latin typeface="Baskerville Old Face" pitchFamily="18" charset="0"/>
              </a:rPr>
              <a:t>Organizing department </a:t>
            </a:r>
            <a:r>
              <a:rPr lang="en-US" sz="1600" dirty="0" smtClean="0">
                <a:latin typeface="Baskerville Old Face" pitchFamily="18" charset="0"/>
              </a:rPr>
              <a:t>- Agricultural microbiology unit, PAJANCOA &amp; RI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1600" b="1" dirty="0" smtClean="0">
                <a:latin typeface="Baskerville Old Face" pitchFamily="18" charset="0"/>
              </a:rPr>
              <a:t>Place of visit</a:t>
            </a:r>
            <a:r>
              <a:rPr lang="en-US" sz="1600" dirty="0" smtClean="0">
                <a:latin typeface="Baskerville Old Face" pitchFamily="18" charset="0"/>
              </a:rPr>
              <a:t>- </a:t>
            </a:r>
            <a:r>
              <a:rPr lang="en-US" sz="1600" dirty="0" err="1" smtClean="0">
                <a:latin typeface="Baskerville Old Face" pitchFamily="18" charset="0"/>
              </a:rPr>
              <a:t>Deprtment</a:t>
            </a:r>
            <a:r>
              <a:rPr lang="en-US" sz="1600" dirty="0" smtClean="0">
                <a:latin typeface="Baskerville Old Face" pitchFamily="18" charset="0"/>
              </a:rPr>
              <a:t> of Agricultural Microbiology, </a:t>
            </a:r>
            <a:r>
              <a:rPr lang="en-US" sz="1600" dirty="0" err="1" smtClean="0">
                <a:latin typeface="Baskerville Old Face" pitchFamily="18" charset="0"/>
              </a:rPr>
              <a:t>TamilNadu</a:t>
            </a:r>
            <a:r>
              <a:rPr lang="en-US" sz="1600" dirty="0" smtClean="0">
                <a:latin typeface="Baskerville Old Face" pitchFamily="18" charset="0"/>
              </a:rPr>
              <a:t> Agricultural University, Coimbatore.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1600" b="1" dirty="0" smtClean="0">
                <a:latin typeface="Baskerville Old Face" pitchFamily="18" charset="0"/>
              </a:rPr>
              <a:t>Accompanied staff </a:t>
            </a:r>
            <a:r>
              <a:rPr lang="en-US" sz="1600" dirty="0" smtClean="0">
                <a:latin typeface="Baskerville Old Face" pitchFamily="18" charset="0"/>
              </a:rPr>
              <a:t>– 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1600" dirty="0" smtClean="0">
                <a:latin typeface="Baskerville Old Face" pitchFamily="18" charset="0"/>
              </a:rPr>
              <a:t>Dr. A. </a:t>
            </a:r>
            <a:r>
              <a:rPr lang="en-US" sz="1600" dirty="0" err="1" smtClean="0">
                <a:latin typeface="Baskerville Old Face" pitchFamily="18" charset="0"/>
              </a:rPr>
              <a:t>Premkumar</a:t>
            </a:r>
            <a:endParaRPr lang="en-US" sz="1600" dirty="0" smtClean="0">
              <a:latin typeface="Baskerville Old Face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en-US" sz="1600" dirty="0" smtClean="0">
                <a:latin typeface="Baskerville Old Face" pitchFamily="18" charset="0"/>
              </a:rPr>
              <a:t>Dr. </a:t>
            </a:r>
            <a:r>
              <a:rPr lang="en-US" sz="1600" dirty="0" err="1" smtClean="0">
                <a:latin typeface="Baskerville Old Face" pitchFamily="18" charset="0"/>
              </a:rPr>
              <a:t>M.Manikandan</a:t>
            </a:r>
            <a:endParaRPr lang="en-US" sz="1600" dirty="0" smtClean="0">
              <a:latin typeface="Baskerville Old Face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en-US" sz="1600" b="1" dirty="0" smtClean="0">
                <a:latin typeface="Baskerville Old Face" pitchFamily="18" charset="0"/>
              </a:rPr>
              <a:t>No of students engaged</a:t>
            </a:r>
            <a:r>
              <a:rPr lang="en-US" sz="1600" dirty="0" smtClean="0">
                <a:latin typeface="Baskerville Old Face" pitchFamily="18" charset="0"/>
              </a:rPr>
              <a:t>- 37 (18 boys and 19 girls)</a:t>
            </a:r>
          </a:p>
          <a:p>
            <a:pPr algn="just">
              <a:buNone/>
            </a:pPr>
            <a:r>
              <a:rPr lang="en-US" sz="1600" b="1" dirty="0" smtClean="0">
                <a:latin typeface="Baskerville Old Face" pitchFamily="18" charset="0"/>
              </a:rPr>
              <a:t>Outcome</a:t>
            </a:r>
            <a:r>
              <a:rPr lang="en-US" sz="1600" dirty="0" smtClean="0">
                <a:latin typeface="Baskerville Old Face" pitchFamily="18" charset="0"/>
              </a:rPr>
              <a:t> : </a:t>
            </a:r>
          </a:p>
          <a:p>
            <a:pPr algn="just">
              <a:buFont typeface="Wingdings" pitchFamily="2" charset="2"/>
              <a:buChar char="v"/>
            </a:pPr>
            <a:r>
              <a:rPr lang="en-US" sz="1600" dirty="0" smtClean="0">
                <a:latin typeface="Baskerville Old Face" pitchFamily="18" charset="0"/>
              </a:rPr>
              <a:t>The students learnt about the large scale production of different </a:t>
            </a:r>
            <a:r>
              <a:rPr lang="en-US" sz="1600" dirty="0" err="1" smtClean="0">
                <a:latin typeface="Baskerville Old Face" pitchFamily="18" charset="0"/>
              </a:rPr>
              <a:t>biofertilizers</a:t>
            </a:r>
            <a:r>
              <a:rPr lang="en-US" sz="1600" dirty="0" smtClean="0">
                <a:latin typeface="Baskerville Old Face" pitchFamily="18" charset="0"/>
              </a:rPr>
              <a:t> because of this exposure visit along with culture preservation, carrier preparation, dos/don’t, production, annual turnover and marketing scenario etc</a:t>
            </a:r>
          </a:p>
          <a:p>
            <a:pPr algn="just">
              <a:buFont typeface="Wingdings" pitchFamily="2" charset="2"/>
              <a:buChar char="v"/>
            </a:pPr>
            <a:r>
              <a:rPr lang="en-US" sz="1600" dirty="0" smtClean="0">
                <a:latin typeface="Baskerville Old Face" pitchFamily="18" charset="0"/>
              </a:rPr>
              <a:t>The students gained greater exposure, knowledge and skills rather than taking classes in classrooms.</a:t>
            </a:r>
          </a:p>
          <a:p>
            <a:pPr algn="just">
              <a:buFont typeface="Wingdings" pitchFamily="2" charset="2"/>
              <a:buChar char="v"/>
            </a:pPr>
            <a:r>
              <a:rPr lang="en-US" sz="1600" dirty="0" smtClean="0">
                <a:latin typeface="Baskerville Old Face" pitchFamily="18" charset="0"/>
              </a:rPr>
              <a:t>It paves way for the students to improve their </a:t>
            </a:r>
            <a:r>
              <a:rPr lang="en-US" sz="1600" dirty="0" err="1" smtClean="0">
                <a:latin typeface="Baskerville Old Face" pitchFamily="18" charset="0"/>
              </a:rPr>
              <a:t>enterpreneurship</a:t>
            </a:r>
            <a:r>
              <a:rPr lang="en-US" sz="1600" dirty="0" smtClean="0">
                <a:latin typeface="Baskerville Old Face" pitchFamily="18" charset="0"/>
              </a:rPr>
              <a:t> skills</a:t>
            </a:r>
          </a:p>
          <a:p>
            <a:pPr algn="just">
              <a:spcBef>
                <a:spcPts val="0"/>
              </a:spcBef>
              <a:buNone/>
            </a:pPr>
            <a:endParaRPr lang="en-US" sz="1600" dirty="0" smtClean="0">
              <a:latin typeface="Baskerville Old Face" pitchFamily="18" charset="0"/>
            </a:endParaRPr>
          </a:p>
          <a:p>
            <a:pPr algn="just">
              <a:spcBef>
                <a:spcPts val="0"/>
              </a:spcBef>
              <a:buNone/>
            </a:pPr>
            <a:endParaRPr lang="en-US" sz="1600" dirty="0" smtClean="0">
              <a:latin typeface="Baskerville Old Face" pitchFamily="18" charset="0"/>
            </a:endParaRPr>
          </a:p>
          <a:p>
            <a:pPr algn="just">
              <a:spcBef>
                <a:spcPts val="0"/>
              </a:spcBef>
              <a:buNone/>
            </a:pPr>
            <a:endParaRPr lang="en-US" sz="1600" dirty="0" smtClean="0">
              <a:latin typeface="Baskerville Old Face" pitchFamily="18" charset="0"/>
            </a:endParaRPr>
          </a:p>
          <a:p>
            <a:pPr algn="just">
              <a:spcBef>
                <a:spcPts val="0"/>
              </a:spcBef>
            </a:pPr>
            <a:endParaRPr lang="en-US" sz="1600" dirty="0">
              <a:latin typeface="Baskerville Old Fac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897519"/>
            <a:ext cx="4343400" cy="2969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>
          <a:xfrm>
            <a:off x="4724400" y="1524000"/>
            <a:ext cx="4267200" cy="1066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Baskerville Old Face" pitchFamily="18" charset="0"/>
              </a:rPr>
              <a:t>As per the objective, an exposure visit has been arranged to learn about the </a:t>
            </a:r>
            <a:r>
              <a:rPr lang="en-US" sz="1400" b="1" dirty="0" err="1" smtClean="0">
                <a:latin typeface="Baskerville Old Face" pitchFamily="18" charset="0"/>
              </a:rPr>
              <a:t>biofertilizer</a:t>
            </a:r>
            <a:r>
              <a:rPr lang="en-US" sz="1400" b="1" dirty="0" smtClean="0">
                <a:latin typeface="Baskerville Old Face" pitchFamily="18" charset="0"/>
              </a:rPr>
              <a:t> production and processing.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1905000" cy="990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Baskerville Old Face" pitchFamily="18" charset="0"/>
              </a:rPr>
              <a:t>K. Budget expenditure</a:t>
            </a:r>
            <a:endParaRPr lang="en-US" sz="2400" b="1" dirty="0">
              <a:latin typeface="Baskerville Old Face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" y="3436112"/>
          <a:ext cx="8991600" cy="326948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905000"/>
                <a:gridCol w="1062829"/>
                <a:gridCol w="906820"/>
                <a:gridCol w="1058793"/>
                <a:gridCol w="1143000"/>
                <a:gridCol w="1447800"/>
                <a:gridCol w="1467358"/>
              </a:tblGrid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Proposed instrument/equipment</a:t>
                      </a:r>
                      <a:endParaRPr lang="en-US" sz="1400" dirty="0">
                        <a:latin typeface="Baskerville Old Fac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Unit</a:t>
                      </a:r>
                      <a:r>
                        <a:rPr lang="en-US" sz="1400" spc="-10" dirty="0"/>
                        <a:t> </a:t>
                      </a:r>
                      <a:r>
                        <a:rPr lang="en-US" sz="1400" dirty="0"/>
                        <a:t>Cost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(Rs.)</a:t>
                      </a:r>
                      <a:endParaRPr lang="en-US" sz="1400" dirty="0">
                        <a:latin typeface="Baskerville Old Face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Number of</a:t>
                      </a:r>
                      <a:r>
                        <a:rPr lang="en-US" sz="1400" spc="-340" dirty="0"/>
                        <a:t> </a:t>
                      </a:r>
                      <a:r>
                        <a:rPr lang="en-US" sz="1400" dirty="0"/>
                        <a:t>Units</a:t>
                      </a:r>
                      <a:endParaRPr lang="en-US" sz="1400" dirty="0">
                        <a:latin typeface="Baskerville Old Face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Actual</a:t>
                      </a:r>
                      <a:r>
                        <a:rPr lang="en-US" sz="1400" spc="10" dirty="0"/>
                        <a:t> </a:t>
                      </a:r>
                      <a:r>
                        <a:rPr lang="en-US" sz="1400" dirty="0"/>
                        <a:t>Cost</a:t>
                      </a:r>
                      <a:r>
                        <a:rPr lang="en-US" sz="1400" spc="5" dirty="0"/>
                        <a:t> </a:t>
                      </a:r>
                      <a:r>
                        <a:rPr lang="en-US" sz="1400" dirty="0" smtClean="0"/>
                        <a:t>(000)</a:t>
                      </a:r>
                      <a:endParaRPr lang="en-US" sz="1400" dirty="0">
                        <a:latin typeface="Baskerville Old Face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Date of</a:t>
                      </a:r>
                      <a:r>
                        <a:rPr lang="en-US" sz="1400" spc="-340" dirty="0"/>
                        <a:t> </a:t>
                      </a:r>
                      <a:r>
                        <a:rPr lang="en-US" sz="1400" dirty="0"/>
                        <a:t>Placing</a:t>
                      </a:r>
                      <a:r>
                        <a:rPr lang="en-US" sz="1400" spc="-340" dirty="0"/>
                        <a:t> </a:t>
                      </a:r>
                      <a:r>
                        <a:rPr lang="en-US" sz="1400" dirty="0"/>
                        <a:t>Order</a:t>
                      </a:r>
                      <a:endParaRPr lang="en-US" sz="1400" dirty="0">
                        <a:latin typeface="Baskerville Old Face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Date</a:t>
                      </a:r>
                      <a:r>
                        <a:rPr lang="en-US" sz="1400" spc="5" dirty="0"/>
                        <a:t> </a:t>
                      </a:r>
                      <a:r>
                        <a:rPr lang="en-US" sz="1400" dirty="0"/>
                        <a:t>of</a:t>
                      </a:r>
                      <a:r>
                        <a:rPr lang="en-US" sz="1400" spc="5" dirty="0"/>
                        <a:t> </a:t>
                      </a:r>
                      <a:r>
                        <a:rPr lang="en-US" sz="1400" dirty="0"/>
                        <a:t>Receiving</a:t>
                      </a:r>
                      <a:r>
                        <a:rPr lang="en-US" sz="1400" spc="5" dirty="0"/>
                        <a:t> </a:t>
                      </a:r>
                      <a:r>
                        <a:rPr lang="en-US" sz="1400" dirty="0"/>
                        <a:t>Equipment</a:t>
                      </a:r>
                      <a:endParaRPr lang="en-US" sz="1400" dirty="0">
                        <a:latin typeface="Baskerville Old Face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Remark / Payment Voucher No. with Date    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Baskerville Old Face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dirty="0" smtClean="0"/>
                        <a:t>Microscope Micron optic KG-5</a:t>
                      </a:r>
                      <a:endParaRPr lang="en-US" sz="1400" b="1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9735.00</a:t>
                      </a:r>
                      <a:endParaRPr lang="en-US" sz="1400" dirty="0">
                        <a:latin typeface="Baskerville Old Face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17</a:t>
                      </a:r>
                      <a:endParaRPr lang="en-US" sz="1400" dirty="0">
                        <a:latin typeface="Baskerville Old Face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 1,65,495.00</a:t>
                      </a:r>
                      <a:endParaRPr lang="en-US" sz="1400" dirty="0">
                        <a:latin typeface="Baskerville Old Face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31.01.2023</a:t>
                      </a:r>
                      <a:endParaRPr lang="en-US" sz="1400">
                        <a:latin typeface="Baskerville Old Face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08.03.2023</a:t>
                      </a:r>
                      <a:endParaRPr lang="en-US" sz="1400">
                        <a:latin typeface="Baskerville Old Face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781/A4 dated 20.03.2023</a:t>
                      </a:r>
                      <a:endParaRPr lang="en-US" sz="1400">
                        <a:latin typeface="Baskerville Old Face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dirty="0" smtClean="0"/>
                        <a:t>SANDY” Vertical Autoclave</a:t>
                      </a:r>
                      <a:endParaRPr lang="en-US" sz="1400" b="1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62068.00</a:t>
                      </a:r>
                      <a:endParaRPr lang="en-US" sz="1400">
                        <a:latin typeface="Baskerville Old Face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01</a:t>
                      </a:r>
                      <a:endParaRPr lang="en-US" sz="1400">
                        <a:latin typeface="Baskerville Old Face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62068.00</a:t>
                      </a:r>
                      <a:endParaRPr lang="en-US" sz="1400" dirty="0">
                        <a:latin typeface="Baskerville Old Face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31.01.2023</a:t>
                      </a:r>
                      <a:endParaRPr lang="en-US" sz="1400">
                        <a:latin typeface="Baskerville Old Face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08.03.2023</a:t>
                      </a:r>
                      <a:endParaRPr lang="en-US" sz="1400">
                        <a:latin typeface="Baskerville Old Face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781/A4 dated 20.03.2023</a:t>
                      </a:r>
                      <a:endParaRPr lang="en-US" sz="1400">
                        <a:latin typeface="Baskerville Old Face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dirty="0" smtClean="0"/>
                        <a:t>REMI R8C PLUS centrifuge</a:t>
                      </a:r>
                      <a:endParaRPr lang="en-US" sz="1400" b="1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42704.00</a:t>
                      </a:r>
                      <a:endParaRPr lang="en-US" sz="1400">
                        <a:latin typeface="Baskerville Old Face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01</a:t>
                      </a:r>
                      <a:endParaRPr lang="en-US" sz="1400">
                        <a:latin typeface="Baskerville Old Face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42704.00</a:t>
                      </a:r>
                      <a:endParaRPr lang="en-US" sz="1400" dirty="0">
                        <a:latin typeface="Baskerville Old Face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31.01.2023</a:t>
                      </a:r>
                      <a:endParaRPr lang="en-US" sz="1400">
                        <a:latin typeface="Baskerville Old Face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18.02.2023</a:t>
                      </a:r>
                      <a:endParaRPr lang="en-US" sz="1400">
                        <a:latin typeface="Baskerville Old Face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782/A4 dated 20.03.2023</a:t>
                      </a:r>
                      <a:endParaRPr lang="en-US" sz="1400">
                        <a:latin typeface="Baskerville Old Face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dirty="0" smtClean="0"/>
                        <a:t>Centrifuge Rotor</a:t>
                      </a:r>
                      <a:endParaRPr lang="en-US" sz="1400" b="1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8596.00</a:t>
                      </a:r>
                      <a:endParaRPr lang="en-US" sz="1400">
                        <a:latin typeface="Baskerville Old Face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01</a:t>
                      </a:r>
                      <a:endParaRPr lang="en-US" sz="1400" dirty="0">
                        <a:latin typeface="Baskerville Old Face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8596.00</a:t>
                      </a:r>
                      <a:endParaRPr lang="en-US" sz="1400" dirty="0">
                        <a:latin typeface="Baskerville Old Face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24.02.2023</a:t>
                      </a:r>
                      <a:endParaRPr lang="en-US" sz="1400" dirty="0">
                        <a:latin typeface="Baskerville Old Face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06.03.2023</a:t>
                      </a:r>
                      <a:endParaRPr lang="en-US" sz="1400" dirty="0">
                        <a:latin typeface="Baskerville Old Face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782/A4 dated 20.03.2023</a:t>
                      </a:r>
                      <a:endParaRPr lang="en-US" sz="1400" dirty="0">
                        <a:latin typeface="Baskerville Old Face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Baskerville Old Face" pitchFamily="18" charset="0"/>
                        </a:rPr>
                        <a:t>Total </a:t>
                      </a:r>
                      <a:endParaRPr lang="en-US" sz="1400" b="1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Baskerville Old Face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Baskerville Old Face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2,78,863.00</a:t>
                      </a:r>
                      <a:endParaRPr lang="en-US" sz="1400" b="1" dirty="0">
                        <a:latin typeface="Baskerville Old Face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Baskerville Old Face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Baskerville Old Face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Baskerville Old Face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095182" y="106680"/>
          <a:ext cx="5220018" cy="3169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18183"/>
                <a:gridCol w="1219200"/>
                <a:gridCol w="1406017"/>
                <a:gridCol w="876618"/>
              </a:tblGrid>
              <a:tr h="73124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Baskerville Old Face" pitchFamily="18" charset="0"/>
                        </a:rPr>
                        <a:t>Budget</a:t>
                      </a:r>
                      <a:endParaRPr lang="en-US" sz="1600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Baskerville Old Face" pitchFamily="18" charset="0"/>
                        </a:rPr>
                        <a:t>Amount </a:t>
                      </a:r>
                      <a:r>
                        <a:rPr lang="en-US" sz="1600" dirty="0" err="1" smtClean="0">
                          <a:latin typeface="Baskerville Old Face" pitchFamily="18" charset="0"/>
                        </a:rPr>
                        <a:t>alloted</a:t>
                      </a:r>
                      <a:r>
                        <a:rPr lang="en-US" sz="1600" dirty="0" smtClean="0">
                          <a:latin typeface="Baskerville Old Face" pitchFamily="18" charset="0"/>
                        </a:rPr>
                        <a:t> (in </a:t>
                      </a:r>
                      <a:r>
                        <a:rPr lang="en-US" sz="1600" dirty="0" err="1" smtClean="0">
                          <a:latin typeface="Baskerville Old Face" pitchFamily="18" charset="0"/>
                        </a:rPr>
                        <a:t>lakhs</a:t>
                      </a:r>
                      <a:r>
                        <a:rPr lang="en-US" sz="1600" dirty="0" smtClean="0">
                          <a:latin typeface="Baskerville Old Face" pitchFamily="18" charset="0"/>
                        </a:rPr>
                        <a:t>)</a:t>
                      </a:r>
                      <a:endParaRPr lang="en-US" sz="1600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Baskerville Old Face" pitchFamily="18" charset="0"/>
                        </a:rPr>
                        <a:t>Amount spent </a:t>
                      </a:r>
                    </a:p>
                    <a:p>
                      <a:r>
                        <a:rPr lang="en-US" sz="1600" dirty="0" smtClean="0">
                          <a:latin typeface="Baskerville Old Face" pitchFamily="18" charset="0"/>
                        </a:rPr>
                        <a:t>(in 000`)</a:t>
                      </a:r>
                      <a:endParaRPr lang="en-US" sz="1600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Baskerville Old Face" pitchFamily="18" charset="0"/>
                        </a:rPr>
                        <a:t>Balance</a:t>
                      </a:r>
                      <a:endParaRPr lang="en-US" sz="1600" dirty="0"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32951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Baskerville Old Face" pitchFamily="18" charset="0"/>
                        </a:rPr>
                        <a:t>Non-Recurring</a:t>
                      </a:r>
                      <a:endParaRPr lang="en-US" sz="1600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Baskerville Old Face" pitchFamily="18" charset="0"/>
                        </a:rPr>
                        <a:t>3.0 </a:t>
                      </a:r>
                      <a:r>
                        <a:rPr lang="en-US" sz="1600" b="1" dirty="0" err="1" smtClean="0">
                          <a:latin typeface="Baskerville Old Face" pitchFamily="18" charset="0"/>
                        </a:rPr>
                        <a:t>Lakhs</a:t>
                      </a:r>
                      <a:endParaRPr lang="en-US" sz="1600" b="1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Baskerville Old Face" pitchFamily="18" charset="0"/>
                        </a:rPr>
                        <a:t>2,78,863.00</a:t>
                      </a:r>
                      <a:endParaRPr lang="en-US" sz="1600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Baskerville Old Face" pitchFamily="18" charset="0"/>
                        </a:rPr>
                        <a:t>Nil</a:t>
                      </a:r>
                      <a:endParaRPr lang="en-US" sz="1600" dirty="0"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32951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Baskerville Old Face" pitchFamily="18" charset="0"/>
                        </a:rPr>
                        <a:t>Recurring</a:t>
                      </a:r>
                      <a:endParaRPr lang="en-US" sz="1600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Baskerville Old Face" pitchFamily="18" charset="0"/>
                        </a:rPr>
                        <a:t>0.75 </a:t>
                      </a:r>
                      <a:r>
                        <a:rPr lang="en-US" sz="1600" b="1" dirty="0" err="1" smtClean="0">
                          <a:latin typeface="Baskerville Old Face" pitchFamily="18" charset="0"/>
                        </a:rPr>
                        <a:t>lakhs</a:t>
                      </a:r>
                      <a:endParaRPr lang="en-US" sz="1600" b="1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Baskerville Old Face" pitchFamily="18" charset="0"/>
                        </a:rPr>
                        <a:t>Nil </a:t>
                      </a:r>
                      <a:endParaRPr lang="en-US" sz="1600" dirty="0"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32951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Baskerville Old Face" pitchFamily="18" charset="0"/>
                        </a:rPr>
                        <a:t>a. Chemicals</a:t>
                      </a:r>
                      <a:endParaRPr lang="en-US" sz="1600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Baskerville Old Face" pitchFamily="18" charset="0"/>
                        </a:rPr>
                        <a:t>33660.00</a:t>
                      </a:r>
                      <a:endParaRPr lang="en-US" sz="1600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32951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Baskerville Old Face" pitchFamily="18" charset="0"/>
                        </a:rPr>
                        <a:t>b. </a:t>
                      </a:r>
                      <a:r>
                        <a:rPr lang="en-US" sz="1600" dirty="0" err="1" smtClean="0">
                          <a:latin typeface="Baskerville Old Face" pitchFamily="18" charset="0"/>
                        </a:rPr>
                        <a:t>Glasswares</a:t>
                      </a:r>
                      <a:endParaRPr lang="en-US" sz="1600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Baskerville Old Face" pitchFamily="18" charset="0"/>
                        </a:rPr>
                        <a:t>20438.00</a:t>
                      </a:r>
                      <a:endParaRPr lang="en-US" sz="1600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32951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Baskerville Old Face" pitchFamily="18" charset="0"/>
                        </a:rPr>
                        <a:t>c. Exposure visit</a:t>
                      </a:r>
                      <a:endParaRPr lang="en-US" sz="1600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Baskerville Old Face" pitchFamily="18" charset="0"/>
                        </a:rPr>
                        <a:t>20902.00</a:t>
                      </a:r>
                      <a:endParaRPr lang="en-US" sz="1600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329513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Baskerville Old Face" pitchFamily="18" charset="0"/>
                        </a:rPr>
                        <a:t>Contigency</a:t>
                      </a:r>
                      <a:endParaRPr lang="en-US" sz="1600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Baskerville Old Face" pitchFamily="18" charset="0"/>
                        </a:rPr>
                        <a:t>0.10 </a:t>
                      </a:r>
                      <a:r>
                        <a:rPr lang="en-US" sz="1600" b="1" dirty="0" err="1" smtClean="0">
                          <a:latin typeface="Baskerville Old Face" pitchFamily="18" charset="0"/>
                        </a:rPr>
                        <a:t>lakhs</a:t>
                      </a:r>
                      <a:endParaRPr lang="en-US" sz="1600" b="1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Baskerville Old Face" pitchFamily="18" charset="0"/>
                        </a:rPr>
                        <a:t>10000.00</a:t>
                      </a:r>
                      <a:endParaRPr lang="en-US" sz="1600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Baskerville Old Face" pitchFamily="18" charset="0"/>
                        </a:rPr>
                        <a:t>Nil</a:t>
                      </a:r>
                      <a:endParaRPr lang="en-US" sz="1600" dirty="0"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32951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Baskerville Old Face" pitchFamily="18" charset="0"/>
                        </a:rPr>
                        <a:t>Total</a:t>
                      </a:r>
                      <a:endParaRPr lang="en-US" sz="1600" b="1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Baskerville Old Face" pitchFamily="18" charset="0"/>
                        </a:rPr>
                        <a:t>3.85 </a:t>
                      </a:r>
                      <a:r>
                        <a:rPr lang="en-US" sz="1600" b="1" dirty="0" err="1" smtClean="0">
                          <a:latin typeface="Baskerville Old Face" pitchFamily="18" charset="0"/>
                        </a:rPr>
                        <a:t>lakhs</a:t>
                      </a:r>
                      <a:endParaRPr lang="en-US" sz="1600" b="1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Baskerville Old Face" pitchFamily="18" charset="0"/>
                        </a:rPr>
                        <a:t>3,63,863.00</a:t>
                      </a:r>
                      <a:endParaRPr lang="en-US" sz="1600" b="1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Baskerville Old Face" pitchFamily="18" charset="0"/>
                        </a:rPr>
                        <a:t>Nil</a:t>
                      </a:r>
                      <a:endParaRPr lang="en-US" sz="1600" b="1" dirty="0">
                        <a:latin typeface="Baskerville Old Fac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urved Right Arrow 5"/>
          <p:cNvSpPr/>
          <p:nvPr/>
        </p:nvSpPr>
        <p:spPr>
          <a:xfrm rot="1330541">
            <a:off x="671783" y="868091"/>
            <a:ext cx="1040051" cy="243864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Line Callout 3 (No Border) 7"/>
          <p:cNvSpPr/>
          <p:nvPr/>
        </p:nvSpPr>
        <p:spPr>
          <a:xfrm>
            <a:off x="7391400" y="228600"/>
            <a:ext cx="1676400" cy="1600200"/>
          </a:xfrm>
          <a:prstGeom prst="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57747"/>
              <a:gd name="adj8" fmla="val -75420"/>
            </a:avLst>
          </a:prstGeom>
          <a:solidFill>
            <a:schemeClr val="bg2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Baskerville Old Face" pitchFamily="18" charset="0"/>
              </a:rPr>
              <a:t>(Rs. 21,137 utilized by pathology thro mutual understanding)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Baskerville Old Face" pitchFamily="18" charset="0"/>
              </a:rPr>
              <a:t>L. Future activities</a:t>
            </a:r>
            <a:endParaRPr lang="en-US" sz="2400" b="1" dirty="0">
              <a:latin typeface="Baskerville Old Face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28600" y="1219200"/>
          <a:ext cx="8534400" cy="497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 smtClean="0">
                <a:latin typeface="Baskerville Old Face" pitchFamily="18" charset="0"/>
              </a:rPr>
              <a:t>The following  highlighted Key Performance Indicators fulfilled by Agricultural microbiology unit supported under the scheme </a:t>
            </a:r>
            <a:endParaRPr lang="en-US" sz="2400" dirty="0">
              <a:latin typeface="Baskerville Old Face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371600"/>
          <a:ext cx="8686800" cy="5257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2034"/>
                <a:gridCol w="827476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a.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A. New </a:t>
                      </a:r>
                      <a:r>
                        <a:rPr lang="en-US" dirty="0" err="1" smtClean="0"/>
                        <a:t>practicals</a:t>
                      </a:r>
                      <a:r>
                        <a:rPr lang="en-US" dirty="0" smtClean="0"/>
                        <a:t> introduced/planned in Agricultural Microbiology supported under the scheme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b.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Equipments procured for the proposed new </a:t>
                      </a:r>
                      <a:r>
                        <a:rPr lang="en-US" sz="1800" dirty="0" err="1" smtClean="0"/>
                        <a:t>practicals</a:t>
                      </a:r>
                      <a:r>
                        <a:rPr lang="en-US" sz="1800" dirty="0" smtClean="0"/>
                        <a:t> conducted using these equipment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c.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Interdisciplinary/interdepartmental projected executed/planned by the students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d.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Workshops and seminars organized/planned for students by the department supported under the scheme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Faculty improvement programs initiated/planned for the faculty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f.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Visits to industry and important labs of </a:t>
                      </a:r>
                      <a:r>
                        <a:rPr lang="en-US" dirty="0" err="1" smtClean="0"/>
                        <a:t>ntional</a:t>
                      </a:r>
                      <a:r>
                        <a:rPr lang="en-US" dirty="0" smtClean="0"/>
                        <a:t> eminence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Lectures delivered/planned by experts/speakers in the relevant subject area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Outreach</a:t>
                      </a:r>
                      <a:r>
                        <a:rPr lang="en-US" baseline="0" dirty="0" smtClean="0"/>
                        <a:t> activities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Training of lab manpower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Impact of STAR college scheme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k.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Budget expenditure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l.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Future activities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400" b="1" dirty="0" smtClean="0">
                <a:latin typeface="Baskerville Old Face" pitchFamily="18" charset="0"/>
              </a:rPr>
              <a:t>A. New </a:t>
            </a:r>
            <a:r>
              <a:rPr lang="en-US" sz="2400" b="1" dirty="0" err="1" smtClean="0">
                <a:latin typeface="Baskerville Old Face" pitchFamily="18" charset="0"/>
              </a:rPr>
              <a:t>practicals</a:t>
            </a:r>
            <a:r>
              <a:rPr lang="en-US" sz="2400" b="1" dirty="0" smtClean="0">
                <a:latin typeface="Baskerville Old Face" pitchFamily="18" charset="0"/>
              </a:rPr>
              <a:t> introduced/planned in Agricultural Microbiology supported under the scheme</a:t>
            </a:r>
            <a:endParaRPr lang="en-US" sz="2400" b="1" dirty="0">
              <a:latin typeface="Baskerville Old Face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600" y="5334000"/>
            <a:ext cx="8001000" cy="1371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200" dirty="0" smtClean="0">
                <a:latin typeface="Baskerville Old Face" pitchFamily="18" charset="0"/>
              </a:rPr>
              <a:t>Earlier there were only 1 microscope for every 5 students.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 smtClean="0">
                <a:latin typeface="Baskerville Old Face" pitchFamily="18" charset="0"/>
              </a:rPr>
              <a:t>Now, the financial support provided by DBT-SCS facilitate each one with handling individual microscopes.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38250"/>
            <a:ext cx="7010400" cy="3943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5867400"/>
            <a:ext cx="86106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dirty="0" smtClean="0">
                <a:latin typeface="Baskerville Old Face" pitchFamily="18" charset="0"/>
              </a:rPr>
              <a:t>New practical experiments (</a:t>
            </a:r>
            <a:r>
              <a:rPr lang="en-US" dirty="0" err="1" smtClean="0">
                <a:latin typeface="Baskerville Old Face" pitchFamily="18" charset="0"/>
              </a:rPr>
              <a:t>viz</a:t>
            </a:r>
            <a:r>
              <a:rPr lang="en-US" dirty="0" smtClean="0">
                <a:latin typeface="Baskerville Old Face" pitchFamily="18" charset="0"/>
              </a:rPr>
              <a:t>, </a:t>
            </a:r>
            <a:r>
              <a:rPr lang="en-US" i="1" dirty="0" err="1" smtClean="0">
                <a:latin typeface="Baskerville Old Face" pitchFamily="18" charset="0"/>
              </a:rPr>
              <a:t>Methylobacterium</a:t>
            </a:r>
            <a:r>
              <a:rPr lang="en-US" i="1" dirty="0" smtClean="0">
                <a:latin typeface="Baskerville Old Face" pitchFamily="18" charset="0"/>
              </a:rPr>
              <a:t>/</a:t>
            </a:r>
            <a:r>
              <a:rPr lang="en-US" i="1" dirty="0" err="1" smtClean="0">
                <a:latin typeface="Baskerville Old Face" pitchFamily="18" charset="0"/>
              </a:rPr>
              <a:t>Gluconoactobacter</a:t>
            </a:r>
            <a:r>
              <a:rPr lang="en-US" dirty="0" smtClean="0">
                <a:latin typeface="Baskerville Old Face" pitchFamily="18" charset="0"/>
              </a:rPr>
              <a:t> isolation, </a:t>
            </a:r>
            <a:r>
              <a:rPr lang="en-US" dirty="0" err="1" smtClean="0">
                <a:latin typeface="Baskerville Old Face" pitchFamily="18" charset="0"/>
              </a:rPr>
              <a:t>Exopolysaccharide</a:t>
            </a:r>
            <a:r>
              <a:rPr lang="en-US" dirty="0" smtClean="0">
                <a:latin typeface="Baskerville Old Face" pitchFamily="18" charset="0"/>
              </a:rPr>
              <a:t> production, consortia development, Blue green algae and </a:t>
            </a:r>
            <a:r>
              <a:rPr lang="en-US" dirty="0" err="1" smtClean="0">
                <a:latin typeface="Baskerville Old Face" pitchFamily="18" charset="0"/>
              </a:rPr>
              <a:t>azolla</a:t>
            </a:r>
            <a:r>
              <a:rPr lang="en-US" dirty="0" smtClean="0">
                <a:latin typeface="Baskerville Old Face" pitchFamily="18" charset="0"/>
              </a:rPr>
              <a:t> mass cultivation) can be effectively taken by the students mainly by availed new chemicals</a:t>
            </a:r>
            <a:endParaRPr lang="en-US" dirty="0">
              <a:latin typeface="Baskerville Old Face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160" r="21678"/>
          <a:stretch>
            <a:fillRect/>
          </a:stretch>
        </p:blipFill>
        <p:spPr bwMode="auto">
          <a:xfrm>
            <a:off x="457200" y="152400"/>
            <a:ext cx="3276600" cy="2018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057400"/>
            <a:ext cx="381000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505200"/>
            <a:ext cx="3048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ular Callout 7"/>
          <p:cNvSpPr/>
          <p:nvPr/>
        </p:nvSpPr>
        <p:spPr>
          <a:xfrm>
            <a:off x="3962400" y="228600"/>
            <a:ext cx="4114800" cy="990600"/>
          </a:xfrm>
          <a:prstGeom prst="wedgeRectCallout">
            <a:avLst>
              <a:gd name="adj1" fmla="val -57988"/>
              <a:gd name="adj2" fmla="val 9495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Baskerville Old Face" pitchFamily="18" charset="0"/>
              </a:rPr>
              <a:t>Current I year </a:t>
            </a:r>
            <a:r>
              <a:rPr lang="en-US" sz="1400" dirty="0" err="1" smtClean="0">
                <a:latin typeface="Baskerville Old Face" pitchFamily="18" charset="0"/>
              </a:rPr>
              <a:t>B.Sc</a:t>
            </a:r>
            <a:r>
              <a:rPr lang="en-US" sz="1400" dirty="0" smtClean="0">
                <a:latin typeface="Baskerville Old Face" pitchFamily="18" charset="0"/>
              </a:rPr>
              <a:t> (</a:t>
            </a:r>
            <a:r>
              <a:rPr lang="en-US" sz="1400" dirty="0" err="1" smtClean="0">
                <a:latin typeface="Baskerville Old Face" pitchFamily="18" charset="0"/>
              </a:rPr>
              <a:t>Hons</a:t>
            </a:r>
            <a:r>
              <a:rPr lang="en-US" sz="1400" dirty="0" smtClean="0">
                <a:latin typeface="Baskerville Old Face" pitchFamily="18" charset="0"/>
              </a:rPr>
              <a:t>) Agriculture students involved in Media preparation with newly availed chemicals from DBT scheme</a:t>
            </a:r>
            <a:endParaRPr lang="en-US" sz="1400" dirty="0"/>
          </a:p>
        </p:txBody>
      </p:sp>
      <p:sp>
        <p:nvSpPr>
          <p:cNvPr id="9" name="Rectangular Callout 8"/>
          <p:cNvSpPr/>
          <p:nvPr/>
        </p:nvSpPr>
        <p:spPr>
          <a:xfrm>
            <a:off x="3886200" y="4267200"/>
            <a:ext cx="4191000" cy="990600"/>
          </a:xfrm>
          <a:prstGeom prst="wedgeRectCallout">
            <a:avLst>
              <a:gd name="adj1" fmla="val -58952"/>
              <a:gd name="adj2" fmla="val 7689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Baskerville Old Face" pitchFamily="18" charset="0"/>
              </a:rPr>
              <a:t>Current I year </a:t>
            </a:r>
            <a:r>
              <a:rPr lang="en-US" sz="1400" dirty="0" err="1" smtClean="0">
                <a:solidFill>
                  <a:schemeClr val="bg1"/>
                </a:solidFill>
                <a:latin typeface="Baskerville Old Face" pitchFamily="18" charset="0"/>
              </a:rPr>
              <a:t>B.Sc</a:t>
            </a:r>
            <a:r>
              <a:rPr lang="en-US" sz="1400" dirty="0" smtClean="0">
                <a:solidFill>
                  <a:schemeClr val="bg1"/>
                </a:solidFill>
                <a:latin typeface="Baskerville Old Face" pitchFamily="18" charset="0"/>
              </a:rPr>
              <a:t> (</a:t>
            </a:r>
            <a:r>
              <a:rPr lang="en-US" sz="1400" dirty="0" err="1" smtClean="0">
                <a:solidFill>
                  <a:schemeClr val="bg1"/>
                </a:solidFill>
                <a:latin typeface="Baskerville Old Face" pitchFamily="18" charset="0"/>
              </a:rPr>
              <a:t>Hons</a:t>
            </a:r>
            <a:r>
              <a:rPr lang="en-US" sz="1400" dirty="0" smtClean="0">
                <a:solidFill>
                  <a:schemeClr val="bg1"/>
                </a:solidFill>
                <a:latin typeface="Baskerville Old Face" pitchFamily="18" charset="0"/>
              </a:rPr>
              <a:t>) Agriculture students </a:t>
            </a:r>
            <a:r>
              <a:rPr lang="en-US" sz="1400" dirty="0" err="1" smtClean="0">
                <a:solidFill>
                  <a:schemeClr val="bg1"/>
                </a:solidFill>
                <a:latin typeface="Baskerville Old Face" pitchFamily="18" charset="0"/>
              </a:rPr>
              <a:t>invoved</a:t>
            </a:r>
            <a:r>
              <a:rPr lang="en-US" sz="1400" dirty="0" smtClean="0">
                <a:solidFill>
                  <a:schemeClr val="bg1"/>
                </a:solidFill>
                <a:latin typeface="Baskerville Old Face" pitchFamily="18" charset="0"/>
              </a:rPr>
              <a:t> and learnt mass multiplication of </a:t>
            </a:r>
            <a:r>
              <a:rPr lang="en-US" sz="1400" dirty="0" err="1" smtClean="0">
                <a:solidFill>
                  <a:schemeClr val="bg1"/>
                </a:solidFill>
                <a:latin typeface="Baskerville Old Face" pitchFamily="18" charset="0"/>
              </a:rPr>
              <a:t>Azolla</a:t>
            </a:r>
            <a:r>
              <a:rPr lang="en-US" sz="1400" dirty="0" smtClean="0">
                <a:solidFill>
                  <a:schemeClr val="bg1"/>
                </a:solidFill>
                <a:latin typeface="Baskerville Old Face" pitchFamily="18" charset="0"/>
              </a:rPr>
              <a:t> in shade net during their practical session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" y="2438400"/>
            <a:ext cx="39624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dk1"/>
                </a:solidFill>
                <a:latin typeface="Baskerville Old Face" pitchFamily="18" charset="0"/>
              </a:rPr>
              <a:t>Current I year </a:t>
            </a:r>
            <a:r>
              <a:rPr lang="en-US" sz="1400" dirty="0" err="1" smtClean="0">
                <a:solidFill>
                  <a:schemeClr val="dk1"/>
                </a:solidFill>
                <a:latin typeface="Baskerville Old Face" pitchFamily="18" charset="0"/>
              </a:rPr>
              <a:t>B.Sc</a:t>
            </a:r>
            <a:r>
              <a:rPr lang="en-US" sz="1400" dirty="0" smtClean="0">
                <a:solidFill>
                  <a:schemeClr val="dk1"/>
                </a:solidFill>
                <a:latin typeface="Baskerville Old Face" pitchFamily="18" charset="0"/>
              </a:rPr>
              <a:t> (</a:t>
            </a:r>
            <a:r>
              <a:rPr lang="en-US" sz="1400" dirty="0" err="1" smtClean="0">
                <a:solidFill>
                  <a:schemeClr val="dk1"/>
                </a:solidFill>
                <a:latin typeface="Baskerville Old Face" pitchFamily="18" charset="0"/>
              </a:rPr>
              <a:t>Hons</a:t>
            </a:r>
            <a:r>
              <a:rPr lang="en-US" sz="1400" dirty="0" smtClean="0">
                <a:solidFill>
                  <a:schemeClr val="dk1"/>
                </a:solidFill>
                <a:latin typeface="Baskerville Old Face" pitchFamily="18" charset="0"/>
              </a:rPr>
              <a:t>) Agriculture students guided by final year students to separate nodules from legume crop for </a:t>
            </a:r>
            <a:r>
              <a:rPr lang="en-US" sz="1400" dirty="0" err="1" smtClean="0">
                <a:solidFill>
                  <a:schemeClr val="dk1"/>
                </a:solidFill>
                <a:latin typeface="Baskerville Old Face" pitchFamily="18" charset="0"/>
              </a:rPr>
              <a:t>rhizobium</a:t>
            </a:r>
            <a:r>
              <a:rPr lang="en-US" sz="1400" dirty="0" smtClean="0">
                <a:solidFill>
                  <a:schemeClr val="dk1"/>
                </a:solidFill>
                <a:latin typeface="Baskerville Old Face" pitchFamily="18" charset="0"/>
              </a:rPr>
              <a:t> isolation</a:t>
            </a:r>
            <a:endParaRPr lang="en-US" sz="1400" dirty="0"/>
          </a:p>
        </p:txBody>
      </p:sp>
      <p:sp>
        <p:nvSpPr>
          <p:cNvPr id="11" name="Right Arrow 10"/>
          <p:cNvSpPr/>
          <p:nvPr/>
        </p:nvSpPr>
        <p:spPr>
          <a:xfrm>
            <a:off x="4724400" y="27432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990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 smtClean="0">
                <a:latin typeface="Baskerville Old Face" pitchFamily="18" charset="0"/>
              </a:rPr>
              <a:t>B. Equipments procured for the proposed new </a:t>
            </a:r>
            <a:r>
              <a:rPr lang="en-US" sz="2400" b="1" dirty="0" err="1" smtClean="0">
                <a:latin typeface="Baskerville Old Face" pitchFamily="18" charset="0"/>
              </a:rPr>
              <a:t>practicals</a:t>
            </a:r>
            <a:r>
              <a:rPr lang="en-US" sz="2400" b="1" dirty="0" smtClean="0">
                <a:latin typeface="Baskerville Old Face" pitchFamily="18" charset="0"/>
              </a:rPr>
              <a:t> conducted using these equipment</a:t>
            </a:r>
            <a:endParaRPr lang="en-US" sz="2400" b="1" dirty="0">
              <a:latin typeface="Baskerville Old Fac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3856" b="28532"/>
          <a:stretch>
            <a:fillRect/>
          </a:stretch>
        </p:blipFill>
        <p:spPr bwMode="auto">
          <a:xfrm>
            <a:off x="381000" y="1219200"/>
            <a:ext cx="3663135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29212" b="14926"/>
          <a:stretch>
            <a:fillRect/>
          </a:stretch>
        </p:blipFill>
        <p:spPr bwMode="auto">
          <a:xfrm>
            <a:off x="4191000" y="3810000"/>
            <a:ext cx="2518595" cy="28955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429000"/>
            <a:ext cx="1965960" cy="3276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ular Callout 7"/>
          <p:cNvSpPr/>
          <p:nvPr/>
        </p:nvSpPr>
        <p:spPr>
          <a:xfrm>
            <a:off x="6934200" y="1295400"/>
            <a:ext cx="1676400" cy="1831848"/>
          </a:xfrm>
          <a:prstGeom prst="wedgeRectCallout">
            <a:avLst>
              <a:gd name="adj1" fmla="val -14540"/>
              <a:gd name="adj2" fmla="val 6772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dk1"/>
                </a:solidFill>
                <a:latin typeface="Baskerville Old Face" pitchFamily="18" charset="0"/>
              </a:rPr>
              <a:t>A student I year </a:t>
            </a:r>
            <a:r>
              <a:rPr lang="en-US" sz="1400" dirty="0" err="1" smtClean="0">
                <a:solidFill>
                  <a:schemeClr val="dk1"/>
                </a:solidFill>
                <a:latin typeface="Baskerville Old Face" pitchFamily="18" charset="0"/>
              </a:rPr>
              <a:t>B.Sc</a:t>
            </a:r>
            <a:r>
              <a:rPr lang="en-US" sz="1400" dirty="0" smtClean="0">
                <a:solidFill>
                  <a:schemeClr val="dk1"/>
                </a:solidFill>
                <a:latin typeface="Baskerville Old Face" pitchFamily="18" charset="0"/>
              </a:rPr>
              <a:t> (</a:t>
            </a:r>
            <a:r>
              <a:rPr lang="en-US" sz="1400" dirty="0" err="1" smtClean="0">
                <a:solidFill>
                  <a:schemeClr val="dk1"/>
                </a:solidFill>
                <a:latin typeface="Baskerville Old Face" pitchFamily="18" charset="0"/>
              </a:rPr>
              <a:t>Hons</a:t>
            </a:r>
            <a:r>
              <a:rPr lang="en-US" sz="1400" dirty="0" smtClean="0">
                <a:solidFill>
                  <a:schemeClr val="dk1"/>
                </a:solidFill>
                <a:latin typeface="Baskerville Old Face" pitchFamily="18" charset="0"/>
              </a:rPr>
              <a:t>) Agriculture observing specimen from the newly availed microscope by DBT scheme</a:t>
            </a:r>
            <a:endParaRPr lang="en-US" sz="1400" dirty="0"/>
          </a:p>
        </p:txBody>
      </p:sp>
      <p:sp>
        <p:nvSpPr>
          <p:cNvPr id="9" name="Oval Callout 8"/>
          <p:cNvSpPr/>
          <p:nvPr/>
        </p:nvSpPr>
        <p:spPr>
          <a:xfrm>
            <a:off x="4419600" y="2895600"/>
            <a:ext cx="1752600" cy="765048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centrifuge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5400" y="5638800"/>
            <a:ext cx="1752600" cy="533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Autocalve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 smtClean="0">
                <a:latin typeface="Baskerville Old Face" pitchFamily="18" charset="0"/>
              </a:rPr>
              <a:t>The following courses gets benefited by DBT-SCS fund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  <a:latin typeface="Baskerville Old Face" pitchFamily="18" charset="0"/>
              </a:rPr>
              <a:t>Agricultural microbiology(2+1)- Agriculture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  <a:latin typeface="Baskerville Old Face" pitchFamily="18" charset="0"/>
              </a:rPr>
              <a:t>Introductory microbiology (1+1) - Horticulture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C00000"/>
                </a:solidFill>
                <a:latin typeface="Baskerville Old Face" pitchFamily="18" charset="0"/>
              </a:rPr>
              <a:t>Bioinoculant</a:t>
            </a:r>
            <a:r>
              <a:rPr lang="en-US" sz="2400" b="1" dirty="0" smtClean="0">
                <a:solidFill>
                  <a:srgbClr val="C00000"/>
                </a:solidFill>
                <a:latin typeface="Baskerville Old Face" pitchFamily="18" charset="0"/>
              </a:rPr>
              <a:t> production technology (0+10)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  <a:latin typeface="Baskerville Old Face" pitchFamily="18" charset="0"/>
              </a:rPr>
              <a:t>Applied microbiology (2+1) - Agriculture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  <a:latin typeface="Baskerville Old Face" pitchFamily="18" charset="0"/>
              </a:rPr>
              <a:t>Environmental studies and disaster management (2+1) -Agriculture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  <a:latin typeface="Baskerville Old Face" pitchFamily="18" charset="0"/>
              </a:rPr>
              <a:t>Environmental studies and disaster management (1+1) -Horticulture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  <a:latin typeface="Baskerville Old Face" pitchFamily="18" charset="0"/>
              </a:rPr>
              <a:t>Basic laboratory skills (0+2) – Post graduate students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rgbClr val="C00000"/>
              </a:solidFill>
              <a:latin typeface="Baskerville Old Face" pitchFamily="18" charset="0"/>
            </a:endParaRPr>
          </a:p>
          <a:p>
            <a:pPr marL="457200" indent="-457200" algn="just">
              <a:buNone/>
            </a:pPr>
            <a:r>
              <a:rPr lang="en-US" sz="2400" dirty="0" smtClean="0">
                <a:solidFill>
                  <a:srgbClr val="002060"/>
                </a:solidFill>
                <a:latin typeface="Baskerville Old Face" pitchFamily="18" charset="0"/>
              </a:rPr>
              <a:t>With the financial support by DBT-SCS, </a:t>
            </a:r>
            <a:r>
              <a:rPr lang="en-US" sz="2400" dirty="0" err="1" smtClean="0">
                <a:solidFill>
                  <a:srgbClr val="002060"/>
                </a:solidFill>
                <a:latin typeface="Baskerville Old Face" pitchFamily="18" charset="0"/>
              </a:rPr>
              <a:t>glasswares</a:t>
            </a:r>
            <a:r>
              <a:rPr lang="en-US" sz="2400" dirty="0" smtClean="0">
                <a:solidFill>
                  <a:srgbClr val="002060"/>
                </a:solidFill>
                <a:latin typeface="Baskerville Old Face" pitchFamily="18" charset="0"/>
              </a:rPr>
              <a:t>, chemicals, </a:t>
            </a:r>
            <a:r>
              <a:rPr lang="en-US" sz="2400" dirty="0" err="1" smtClean="0">
                <a:solidFill>
                  <a:srgbClr val="002060"/>
                </a:solidFill>
                <a:latin typeface="Baskerville Old Face" pitchFamily="18" charset="0"/>
              </a:rPr>
              <a:t>intruments</a:t>
            </a:r>
            <a:r>
              <a:rPr lang="en-US" sz="2400" dirty="0" smtClean="0">
                <a:solidFill>
                  <a:srgbClr val="002060"/>
                </a:solidFill>
                <a:latin typeface="Baskerville Old Face" pitchFamily="18" charset="0"/>
              </a:rPr>
              <a:t>/equipments and </a:t>
            </a:r>
            <a:r>
              <a:rPr lang="en-US" sz="2400" dirty="0" err="1" smtClean="0">
                <a:solidFill>
                  <a:srgbClr val="002060"/>
                </a:solidFill>
                <a:latin typeface="Baskerville Old Face" pitchFamily="18" charset="0"/>
              </a:rPr>
              <a:t>stationaries</a:t>
            </a:r>
            <a:r>
              <a:rPr lang="en-US" sz="2400" dirty="0" smtClean="0">
                <a:solidFill>
                  <a:srgbClr val="002060"/>
                </a:solidFill>
                <a:latin typeface="Baskerville Old Face" pitchFamily="18" charset="0"/>
              </a:rPr>
              <a:t> is now </a:t>
            </a:r>
            <a:r>
              <a:rPr lang="en-US" sz="2400" dirty="0" err="1" smtClean="0">
                <a:solidFill>
                  <a:srgbClr val="002060"/>
                </a:solidFill>
                <a:latin typeface="Baskerville Old Face" pitchFamily="18" charset="0"/>
              </a:rPr>
              <a:t>suffficient</a:t>
            </a:r>
            <a:r>
              <a:rPr lang="en-US" sz="2400" dirty="0" smtClean="0">
                <a:solidFill>
                  <a:srgbClr val="002060"/>
                </a:solidFill>
                <a:latin typeface="Baskerville Old Face" pitchFamily="18" charset="0"/>
              </a:rPr>
              <a:t> to carryout all the practical experiments without any hindrance by the students.</a:t>
            </a:r>
          </a:p>
          <a:p>
            <a:endParaRPr lang="en-US" sz="2400" dirty="0">
              <a:solidFill>
                <a:srgbClr val="C00000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 smtClean="0">
                <a:latin typeface="Baskerville Old Face" pitchFamily="18" charset="0"/>
              </a:rPr>
              <a:t>C. Interdisciplinary/interdepartmental projected executed/planned by the students</a:t>
            </a:r>
            <a:endParaRPr lang="en-US" sz="2400" b="1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1816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2400" b="1" dirty="0" smtClean="0">
                <a:latin typeface="Baskerville Old Face" pitchFamily="18" charset="0"/>
              </a:rPr>
              <a:t>Course code and title </a:t>
            </a:r>
            <a:r>
              <a:rPr lang="en-US" sz="2400" dirty="0" smtClean="0">
                <a:latin typeface="Baskerville Old Face" pitchFamily="18" charset="0"/>
              </a:rPr>
              <a:t>– ELP414 </a:t>
            </a:r>
            <a:r>
              <a:rPr lang="en-US" sz="2400" dirty="0" err="1" smtClean="0">
                <a:latin typeface="Baskerville Old Face" pitchFamily="18" charset="0"/>
              </a:rPr>
              <a:t>Bioinoculant</a:t>
            </a:r>
            <a:r>
              <a:rPr lang="en-US" sz="2400" dirty="0" smtClean="0">
                <a:latin typeface="Baskerville Old Face" pitchFamily="18" charset="0"/>
              </a:rPr>
              <a:t> production technology (0+10)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2400" b="1" dirty="0" smtClean="0">
                <a:latin typeface="Baskerville Old Face" pitchFamily="18" charset="0"/>
              </a:rPr>
              <a:t>Duration</a:t>
            </a:r>
            <a:r>
              <a:rPr lang="en-US" sz="2400" dirty="0" smtClean="0">
                <a:latin typeface="Baskerville Old Face" pitchFamily="18" charset="0"/>
              </a:rPr>
              <a:t> – 5 months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2400" b="1" dirty="0" smtClean="0">
                <a:latin typeface="Baskerville Old Face" pitchFamily="18" charset="0"/>
              </a:rPr>
              <a:t>Target</a:t>
            </a:r>
            <a:r>
              <a:rPr lang="en-US" sz="2400" dirty="0" smtClean="0">
                <a:latin typeface="Baskerville Old Face" pitchFamily="18" charset="0"/>
              </a:rPr>
              <a:t> – Publication in NAAS rated journal/Conference/symposium/product development/skill development.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2400" dirty="0" smtClean="0">
                <a:latin typeface="Baskerville Old Face" pitchFamily="18" charset="0"/>
              </a:rPr>
              <a:t>The following 5 different areas were chosen for each group which consist of 6 students.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2400" dirty="0" smtClean="0">
                <a:latin typeface="Baskerville Old Face" pitchFamily="18" charset="0"/>
              </a:rPr>
              <a:t>Each of </a:t>
            </a:r>
            <a:r>
              <a:rPr lang="en-US" sz="2400" dirty="0" err="1" smtClean="0">
                <a:latin typeface="Baskerville Old Face" pitchFamily="18" charset="0"/>
              </a:rPr>
              <a:t>th</a:t>
            </a:r>
            <a:r>
              <a:rPr lang="en-US" sz="2400" dirty="0" smtClean="0">
                <a:latin typeface="Baskerville Old Face" pitchFamily="18" charset="0"/>
              </a:rPr>
              <a:t> 5 group has been </a:t>
            </a:r>
            <a:r>
              <a:rPr lang="en-US" sz="2400" dirty="0" err="1" smtClean="0">
                <a:latin typeface="Baskerville Old Face" pitchFamily="18" charset="0"/>
              </a:rPr>
              <a:t>alloted</a:t>
            </a:r>
            <a:r>
              <a:rPr lang="en-US" sz="2400" dirty="0" smtClean="0">
                <a:latin typeface="Baskerville Old Face" pitchFamily="18" charset="0"/>
              </a:rPr>
              <a:t> with </a:t>
            </a:r>
            <a:r>
              <a:rPr lang="en-US" sz="2400" i="1" dirty="0" err="1" smtClean="0">
                <a:latin typeface="Baskerville Old Face" pitchFamily="18" charset="0"/>
              </a:rPr>
              <a:t>Methylobacterium</a:t>
            </a:r>
            <a:r>
              <a:rPr lang="en-US" sz="2400" i="1" dirty="0" smtClean="0">
                <a:latin typeface="Baskerville Old Face" pitchFamily="18" charset="0"/>
              </a:rPr>
              <a:t>, </a:t>
            </a:r>
            <a:r>
              <a:rPr lang="en-US" sz="2400" i="1" dirty="0" err="1" smtClean="0">
                <a:latin typeface="Baskerville Old Face" pitchFamily="18" charset="0"/>
              </a:rPr>
              <a:t>rhizobium</a:t>
            </a:r>
            <a:r>
              <a:rPr lang="en-US" sz="2400" i="1" dirty="0" smtClean="0">
                <a:latin typeface="Baskerville Old Face" pitchFamily="18" charset="0"/>
              </a:rPr>
              <a:t>, </a:t>
            </a:r>
            <a:r>
              <a:rPr lang="en-US" sz="2400" i="1" dirty="0" err="1" smtClean="0">
                <a:latin typeface="Baskerville Old Face" pitchFamily="18" charset="0"/>
              </a:rPr>
              <a:t>Azospirillum</a:t>
            </a:r>
            <a:r>
              <a:rPr lang="en-US" sz="2400" dirty="0" smtClean="0">
                <a:latin typeface="Baskerville Old Face" pitchFamily="18" charset="0"/>
              </a:rPr>
              <a:t>, ZSB and </a:t>
            </a:r>
            <a:r>
              <a:rPr lang="en-US" sz="2400" i="1" dirty="0" err="1" smtClean="0">
                <a:latin typeface="Baskerville Old Face" pitchFamily="18" charset="0"/>
              </a:rPr>
              <a:t>Azotobacter</a:t>
            </a:r>
            <a:r>
              <a:rPr lang="en-US" sz="2400" i="1" dirty="0" smtClean="0">
                <a:latin typeface="Baskerville Old Face" pitchFamily="18" charset="0"/>
              </a:rPr>
              <a:t>.</a:t>
            </a:r>
            <a:endParaRPr lang="en-US" sz="2400" i="1" dirty="0">
              <a:latin typeface="Baskerville Old Fac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600201"/>
            <a:ext cx="3178194" cy="44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CFC984C-2432-2022-316F-A601F370F63B}"/>
              </a:ext>
            </a:extLst>
          </p:cNvPr>
          <p:cNvSpPr txBox="1"/>
          <p:nvPr/>
        </p:nvSpPr>
        <p:spPr>
          <a:xfrm>
            <a:off x="4724400" y="2667000"/>
            <a:ext cx="3810000" cy="267765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Baskerville Old Face" pitchFamily="18" charset="0"/>
              </a:rPr>
              <a:t>Team members:</a:t>
            </a:r>
            <a:r>
              <a:rPr lang="en-US" sz="2400" dirty="0">
                <a:solidFill>
                  <a:schemeClr val="accent5"/>
                </a:solidFill>
                <a:latin typeface="Baskerville Old Face" pitchFamily="18" charset="0"/>
              </a:rPr>
              <a:t>
</a:t>
            </a:r>
            <a:r>
              <a:rPr lang="en-US" sz="2400" dirty="0" err="1">
                <a:solidFill>
                  <a:srgbClr val="FF0000"/>
                </a:solidFill>
                <a:latin typeface="Baskerville Old Face" pitchFamily="18" charset="0"/>
              </a:rPr>
              <a:t>Anbuvanan</a:t>
            </a:r>
            <a:r>
              <a:rPr lang="en-US" sz="2400" dirty="0">
                <a:solidFill>
                  <a:srgbClr val="FF0000"/>
                </a:solidFill>
                <a:latin typeface="Baskerville Old Face" pitchFamily="18" charset="0"/>
              </a:rPr>
              <a:t>. P
</a:t>
            </a:r>
            <a:r>
              <a:rPr lang="en-US" sz="2400" dirty="0" err="1">
                <a:solidFill>
                  <a:srgbClr val="FF0000"/>
                </a:solidFill>
                <a:latin typeface="Baskerville Old Face" pitchFamily="18" charset="0"/>
              </a:rPr>
              <a:t>ArokiaSheela</a:t>
            </a:r>
            <a:r>
              <a:rPr lang="en-US" sz="2400" dirty="0">
                <a:solidFill>
                  <a:srgbClr val="FF0000"/>
                </a:solidFill>
                <a:latin typeface="Baskerville Old Face" pitchFamily="18" charset="0"/>
              </a:rPr>
              <a:t>. A
</a:t>
            </a:r>
            <a:r>
              <a:rPr lang="en-US" sz="2400" dirty="0" err="1">
                <a:solidFill>
                  <a:srgbClr val="FF0000"/>
                </a:solidFill>
                <a:latin typeface="Baskerville Old Face" pitchFamily="18" charset="0"/>
              </a:rPr>
              <a:t>Dharshinii</a:t>
            </a:r>
            <a:r>
              <a:rPr lang="en-US" sz="2400" dirty="0">
                <a:solidFill>
                  <a:srgbClr val="FF0000"/>
                </a:solidFill>
                <a:latin typeface="Baskerville Old Face" pitchFamily="18" charset="0"/>
              </a:rPr>
              <a:t>. PA
Eswar Chandra Vidyasagar. Y
Sharan. R
</a:t>
            </a:r>
            <a:r>
              <a:rPr lang="en-US" sz="2400" dirty="0" err="1">
                <a:solidFill>
                  <a:srgbClr val="FF0000"/>
                </a:solidFill>
                <a:latin typeface="Baskerville Old Face" pitchFamily="18" charset="0"/>
              </a:rPr>
              <a:t>Siranjeevi</a:t>
            </a:r>
            <a:r>
              <a:rPr lang="en-US" sz="2400" dirty="0">
                <a:solidFill>
                  <a:srgbClr val="FF0000"/>
                </a:solidFill>
                <a:latin typeface="Baskerville Old Face" pitchFamily="18" charset="0"/>
              </a:rPr>
              <a:t>. 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69E87C1-D316-6BFD-74DB-5453D3AFED22}"/>
              </a:ext>
            </a:extLst>
          </p:cNvPr>
          <p:cNvSpPr txBox="1"/>
          <p:nvPr/>
        </p:nvSpPr>
        <p:spPr>
          <a:xfrm>
            <a:off x="405551" y="360717"/>
            <a:ext cx="83328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chemeClr val="accent4"/>
                </a:solidFill>
                <a:latin typeface="Baskerville Old Face" pitchFamily="18" charset="0"/>
              </a:rPr>
              <a:t>ISOLATION, CHARACTERIZATION AND SCREEENING OF RHIZOBIUM FROM NODULES OF DIFFERENT LEGUME CROPS AND THEIR GROWTH PROMOTING EFFECT ON BLACK GRAM (</a:t>
            </a:r>
            <a:r>
              <a:rPr lang="en-IN" sz="2400" b="1" i="1" dirty="0">
                <a:solidFill>
                  <a:schemeClr val="accent4"/>
                </a:solidFill>
                <a:latin typeface="Baskerville Old Face" pitchFamily="18" charset="0"/>
                <a:cs typeface="Times New Roman" panose="02020603050405020304" pitchFamily="18" charset="0"/>
              </a:rPr>
              <a:t>Vigna mungo</a:t>
            </a:r>
            <a:r>
              <a:rPr lang="en-IN" sz="2400" b="1" dirty="0">
                <a:solidFill>
                  <a:schemeClr val="accent4"/>
                </a:solidFill>
                <a:latin typeface="Baskerville Old Face" pitchFamily="18" charset="0"/>
                <a:cs typeface="Times New Roman" panose="02020603050405020304" pitchFamily="18" charset="0"/>
              </a:rPr>
              <a:t>)</a:t>
            </a:r>
            <a:endParaRPr lang="en-IN" sz="2400" b="1" i="1" dirty="0">
              <a:solidFill>
                <a:schemeClr val="accent4"/>
              </a:solidFill>
              <a:latin typeface="Baskerville Old Face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3966981" cy="3505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1424</Words>
  <Application>Microsoft Office PowerPoint</Application>
  <PresentationFormat>On-screen Show (4:3)</PresentationFormat>
  <Paragraphs>351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Proposed objectives for the DBT STAR college scheme by Agricultural microbiology unit</vt:lpstr>
      <vt:lpstr>The following  highlighted Key Performance Indicators fulfilled by Agricultural microbiology unit supported under the scheme </vt:lpstr>
      <vt:lpstr>A. New practicals introduced/planned in Agricultural Microbiology supported under the scheme</vt:lpstr>
      <vt:lpstr>PowerPoint Presentation</vt:lpstr>
      <vt:lpstr>B. Equipments procured for the proposed new practicals conducted using these equipment</vt:lpstr>
      <vt:lpstr>The following courses gets benefited by DBT-SCS fund</vt:lpstr>
      <vt:lpstr>C. Interdisciplinary/interdepartmental projected executed/planned by the students</vt:lpstr>
      <vt:lpstr>PowerPoint Presentation</vt:lpstr>
      <vt:lpstr>Objectives</vt:lpstr>
      <vt:lpstr>Details of sample collection and isolate details</vt:lpstr>
      <vt:lpstr>Rhizobium team activities </vt:lpstr>
      <vt:lpstr>PowerPoint Presentation</vt:lpstr>
      <vt:lpstr>Objectives</vt:lpstr>
      <vt:lpstr>Details of sample collection and the isolate details</vt:lpstr>
      <vt:lpstr>Student activities</vt:lpstr>
      <vt:lpstr>PowerPoint Presentation</vt:lpstr>
      <vt:lpstr>Product launched through ELP-414 course</vt:lpstr>
      <vt:lpstr>D. Workshops and seminars organized/planned for students by the department supported under the scheme</vt:lpstr>
      <vt:lpstr> Gokulakrishnan, B., Malini, K, Agila, P, Vidhiya, K, Sarumathy, S, Jananee, S, Pushpakanth, P*, Sundaravarathan, S, Ramesh, V and Pouchepparadjou, A. 2023. National conference on “Enhancing  sustainability and resilience of Agriculture” (ESRA-2023). SethuBhaskara Agricultural college and Research foundation, karaikudi. July-22.</vt:lpstr>
      <vt:lpstr>F. Visits to industry &amp;important labs of national eminence EXPOSURE VISIT UNDER STAR COLLEGE SCHEME (DBT)</vt:lpstr>
      <vt:lpstr>K. Budget expenditure</vt:lpstr>
      <vt:lpstr>L. Future activities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Sponsored scheme: DBT-STAR college scheme Total allocated budjet:   Benefited Unit: Agricultural Microbiology (3.0 lakhs) Coordinator: Dr.P.Pushpakanth, Assistant professor</dc:title>
  <dc:creator>USER</dc:creator>
  <cp:lastModifiedBy>User</cp:lastModifiedBy>
  <cp:revision>41</cp:revision>
  <dcterms:created xsi:type="dcterms:W3CDTF">2006-08-16T00:00:00Z</dcterms:created>
  <dcterms:modified xsi:type="dcterms:W3CDTF">2023-08-09T08:55:46Z</dcterms:modified>
</cp:coreProperties>
</file>